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mp" ContentType="image/jpe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 id="2147483681" r:id="rId2"/>
  </p:sldMasterIdLst>
  <p:sldIdLst>
    <p:sldId id="257" r:id="rId3"/>
    <p:sldId id="259" r:id="rId4"/>
    <p:sldId id="260" r:id="rId5"/>
    <p:sldId id="256" r:id="rId6"/>
    <p:sldId id="263" r:id="rId7"/>
    <p:sldId id="264" r:id="rId8"/>
    <p:sldId id="265" r:id="rId9"/>
    <p:sldId id="266" r:id="rId10"/>
    <p:sldId id="267" r:id="rId11"/>
    <p:sldId id="269" r:id="rId12"/>
    <p:sldId id="270" r:id="rId13"/>
    <p:sldId id="272" r:id="rId14"/>
    <p:sldId id="275" r:id="rId15"/>
    <p:sldId id="277" r:id="rId16"/>
    <p:sldId id="276" r:id="rId17"/>
    <p:sldId id="284" r:id="rId18"/>
    <p:sldId id="285" r:id="rId19"/>
    <p:sldId id="278" r:id="rId20"/>
    <p:sldId id="279" r:id="rId21"/>
    <p:sldId id="280" r:id="rId22"/>
    <p:sldId id="281" r:id="rId23"/>
    <p:sldId id="282"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0" d="100"/>
          <a:sy n="80" d="100"/>
        </p:scale>
        <p:origin x="58" y="2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 /><Relationship Id="rId13" Type="http://schemas.openxmlformats.org/officeDocument/2006/relationships/slide" Target="slides/slide11.xml" /><Relationship Id="rId18" Type="http://schemas.openxmlformats.org/officeDocument/2006/relationships/slide" Target="slides/slide16.xml" /><Relationship Id="rId26" Type="http://schemas.openxmlformats.org/officeDocument/2006/relationships/presProps" Target="presProps.xml" /><Relationship Id="rId3" Type="http://schemas.openxmlformats.org/officeDocument/2006/relationships/slide" Target="slides/slide1.xml" /><Relationship Id="rId21" Type="http://schemas.openxmlformats.org/officeDocument/2006/relationships/slide" Target="slides/slide19.xml" /><Relationship Id="rId7" Type="http://schemas.openxmlformats.org/officeDocument/2006/relationships/slide" Target="slides/slide5.xml" /><Relationship Id="rId12" Type="http://schemas.openxmlformats.org/officeDocument/2006/relationships/slide" Target="slides/slide10.xml" /><Relationship Id="rId17" Type="http://schemas.openxmlformats.org/officeDocument/2006/relationships/slide" Target="slides/slide15.xml" /><Relationship Id="rId25" Type="http://schemas.openxmlformats.org/officeDocument/2006/relationships/slide" Target="slides/slide23.xml" /><Relationship Id="rId2" Type="http://schemas.openxmlformats.org/officeDocument/2006/relationships/slideMaster" Target="slideMasters/slideMaster2.xml" /><Relationship Id="rId16" Type="http://schemas.openxmlformats.org/officeDocument/2006/relationships/slide" Target="slides/slide14.xml" /><Relationship Id="rId20" Type="http://schemas.openxmlformats.org/officeDocument/2006/relationships/slide" Target="slides/slide18.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4.xml" /><Relationship Id="rId11" Type="http://schemas.openxmlformats.org/officeDocument/2006/relationships/slide" Target="slides/slide9.xml" /><Relationship Id="rId24" Type="http://schemas.openxmlformats.org/officeDocument/2006/relationships/slide" Target="slides/slide22.xml" /><Relationship Id="rId5" Type="http://schemas.openxmlformats.org/officeDocument/2006/relationships/slide" Target="slides/slide3.xml" /><Relationship Id="rId15" Type="http://schemas.openxmlformats.org/officeDocument/2006/relationships/slide" Target="slides/slide13.xml" /><Relationship Id="rId23" Type="http://schemas.openxmlformats.org/officeDocument/2006/relationships/slide" Target="slides/slide21.xml" /><Relationship Id="rId28" Type="http://schemas.openxmlformats.org/officeDocument/2006/relationships/theme" Target="theme/theme1.xml" /><Relationship Id="rId10" Type="http://schemas.openxmlformats.org/officeDocument/2006/relationships/slide" Target="slides/slide8.xml" /><Relationship Id="rId19" Type="http://schemas.openxmlformats.org/officeDocument/2006/relationships/slide" Target="slides/slide17.xml" /><Relationship Id="rId4" Type="http://schemas.openxmlformats.org/officeDocument/2006/relationships/slide" Target="slides/slide2.xml" /><Relationship Id="rId9" Type="http://schemas.openxmlformats.org/officeDocument/2006/relationships/slide" Target="slides/slide7.xml" /><Relationship Id="rId14" Type="http://schemas.openxmlformats.org/officeDocument/2006/relationships/slide" Target="slides/slide12.xml" /><Relationship Id="rId22" Type="http://schemas.openxmlformats.org/officeDocument/2006/relationships/slide" Target="slides/slide20.xml" /><Relationship Id="rId27" Type="http://schemas.openxmlformats.org/officeDocument/2006/relationships/viewProps" Target="viewProps.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2.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77464" y="802298"/>
            <a:ext cx="8637073" cy="2541431"/>
          </a:xfrm>
        </p:spPr>
        <p:txBody>
          <a:bodyPr bIns="0" anchor="b">
            <a:normAutofit/>
          </a:bodyPr>
          <a:lstStyle>
            <a:lvl1pPr algn="l">
              <a:defRPr sz="6600"/>
            </a:lvl1pPr>
          </a:lstStyle>
          <a:p>
            <a:r>
              <a:rPr lang="en-US" noProof="0"/>
              <a:t>Click to edit Master title style</a:t>
            </a:r>
          </a:p>
        </p:txBody>
      </p:sp>
      <p:sp>
        <p:nvSpPr>
          <p:cNvPr id="3" name="Subtitle 2"/>
          <p:cNvSpPr>
            <a:spLocks noGrp="1"/>
          </p:cNvSpPr>
          <p:nvPr>
            <p:ph type="subTitle" idx="1"/>
          </p:nvPr>
        </p:nvSpPr>
        <p:spPr>
          <a:xfrm>
            <a:off x="1777464"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p:cNvSpPr>
            <a:spLocks noGrp="1"/>
          </p:cNvSpPr>
          <p:nvPr>
            <p:ph type="dt" sz="half" idx="10"/>
          </p:nvPr>
        </p:nvSpPr>
        <p:spPr>
          <a:xfrm>
            <a:off x="6913821" y="6370429"/>
            <a:ext cx="3500715" cy="309201"/>
          </a:xfrm>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5" name="Footer Placeholder 4"/>
          <p:cNvSpPr>
            <a:spLocks noGrp="1"/>
          </p:cNvSpPr>
          <p:nvPr>
            <p:ph type="ftr" sz="quarter" idx="11"/>
          </p:nvPr>
        </p:nvSpPr>
        <p:spPr>
          <a:xfrm>
            <a:off x="1777464" y="6370430"/>
            <a:ext cx="4973915" cy="309201"/>
          </a:xfrm>
        </p:spPr>
        <p:txBody>
          <a:bodyPr/>
          <a:lstStyle/>
          <a:p>
            <a:r>
              <a:rPr lang="en-US" dirty="0">
                <a:solidFill>
                  <a:prstClr val="white"/>
                </a:solidFill>
              </a:rPr>
              <a:t>Add Footer Here</a:t>
            </a:r>
          </a:p>
        </p:txBody>
      </p:sp>
      <p:cxnSp>
        <p:nvCxnSpPr>
          <p:cNvPr id="15" name="Straight Connector 14"/>
          <p:cNvCxnSpPr/>
          <p:nvPr/>
        </p:nvCxnSpPr>
        <p:spPr>
          <a:xfrm>
            <a:off x="1777464"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849048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Gallery ">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0394"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7873638" y="5144980"/>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6" name="Footer Placeholder 5"/>
          <p:cNvSpPr>
            <a:spLocks noGrp="1"/>
          </p:cNvSpPr>
          <p:nvPr>
            <p:ph type="ftr" sz="quarter" idx="11"/>
          </p:nvPr>
        </p:nvSpPr>
        <p:spPr/>
        <p:txBody>
          <a:bodyPr/>
          <a:lstStyle/>
          <a:p>
            <a:r>
              <a:rPr lang="en-US" dirty="0">
                <a:solidFill>
                  <a:prstClr val="white"/>
                </a:solidFill>
              </a:rPr>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8" name="Content Placeholder 2">
            <a:extLst>
              <a:ext uri="{FF2B5EF4-FFF2-40B4-BE49-F238E27FC236}">
                <a16:creationId xmlns:a16="http://schemas.microsoft.com/office/drawing/2014/main" id="{9DE9A20D-024F-4A17-9B20-526AA4037253}"/>
              </a:ext>
            </a:extLst>
          </p:cNvPr>
          <p:cNvSpPr>
            <a:spLocks noGrp="1"/>
          </p:cNvSpPr>
          <p:nvPr>
            <p:ph idx="12"/>
          </p:nvPr>
        </p:nvSpPr>
        <p:spPr>
          <a:xfrm>
            <a:off x="4602108"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37D8F60F-F9DD-4AAC-BF28-C004CCDF2D69}"/>
              </a:ext>
            </a:extLst>
          </p:cNvPr>
          <p:cNvSpPr>
            <a:spLocks noGrp="1"/>
          </p:cNvSpPr>
          <p:nvPr>
            <p:ph idx="13"/>
          </p:nvPr>
        </p:nvSpPr>
        <p:spPr>
          <a:xfrm>
            <a:off x="7873638" y="3128470"/>
            <a:ext cx="3024000" cy="1906565"/>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3">
            <a:extLst>
              <a:ext uri="{FF2B5EF4-FFF2-40B4-BE49-F238E27FC236}">
                <a16:creationId xmlns:a16="http://schemas.microsoft.com/office/drawing/2014/main" id="{8F09FDD8-5B1C-4AAA-8EEC-0A77C9E477D1}"/>
              </a:ext>
            </a:extLst>
          </p:cNvPr>
          <p:cNvSpPr>
            <a:spLocks noGrp="1"/>
          </p:cNvSpPr>
          <p:nvPr>
            <p:ph type="body" sz="half" idx="14"/>
          </p:nvPr>
        </p:nvSpPr>
        <p:spPr>
          <a:xfrm>
            <a:off x="4595889" y="5144979"/>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Text Placeholder 3">
            <a:extLst>
              <a:ext uri="{FF2B5EF4-FFF2-40B4-BE49-F238E27FC236}">
                <a16:creationId xmlns:a16="http://schemas.microsoft.com/office/drawing/2014/main" id="{E6DF0B7E-E17E-4875-966D-4DE67F755B71}"/>
              </a:ext>
            </a:extLst>
          </p:cNvPr>
          <p:cNvSpPr>
            <a:spLocks noGrp="1"/>
          </p:cNvSpPr>
          <p:nvPr>
            <p:ph type="body" sz="half" idx="15"/>
          </p:nvPr>
        </p:nvSpPr>
        <p:spPr>
          <a:xfrm>
            <a:off x="1306587" y="5144978"/>
            <a:ext cx="3036438" cy="80740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13" name="Straight Connector 12">
            <a:extLst>
              <a:ext uri="{FF2B5EF4-FFF2-40B4-BE49-F238E27FC236}">
                <a16:creationId xmlns:a16="http://schemas.microsoft.com/office/drawing/2014/main" id="{5685D963-B130-47E9-AFCC-AEBED2B1155B}"/>
              </a:ext>
            </a:extLst>
          </p:cNvPr>
          <p:cNvCxnSpPr>
            <a:cxnSpLocks/>
          </p:cNvCxnSpPr>
          <p:nvPr userDrawn="1"/>
        </p:nvCxnSpPr>
        <p:spPr>
          <a:xfrm>
            <a:off x="448407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cxnSp>
        <p:nvCxnSpPr>
          <p:cNvPr id="14" name="Straight Connector 13">
            <a:extLst>
              <a:ext uri="{FF2B5EF4-FFF2-40B4-BE49-F238E27FC236}">
                <a16:creationId xmlns:a16="http://schemas.microsoft.com/office/drawing/2014/main" id="{2FA9B6CF-713A-4942-BE35-A61AFCDDFD3D}"/>
              </a:ext>
            </a:extLst>
          </p:cNvPr>
          <p:cNvCxnSpPr>
            <a:cxnSpLocks/>
          </p:cNvCxnSpPr>
          <p:nvPr userDrawn="1"/>
        </p:nvCxnSpPr>
        <p:spPr>
          <a:xfrm>
            <a:off x="7757747" y="5144978"/>
            <a:ext cx="0" cy="807405"/>
          </a:xfrm>
          <a:prstGeom prst="line">
            <a:avLst/>
          </a:prstGeom>
          <a:ln w="19050">
            <a:solidFill>
              <a:schemeClr val="bg2">
                <a:lumMod val="75000"/>
              </a:schemeClr>
            </a:solidFill>
          </a:ln>
        </p:spPr>
        <p:style>
          <a:lnRef idx="3">
            <a:schemeClr val="accent1"/>
          </a:lnRef>
          <a:fillRef idx="0">
            <a:schemeClr val="accent1"/>
          </a:fillRef>
          <a:effectRef idx="2">
            <a:schemeClr val="accent1"/>
          </a:effectRef>
          <a:fontRef idx="minor">
            <a:schemeClr val="tx1"/>
          </a:fontRef>
        </p:style>
      </p:cxnSp>
      <p:sp>
        <p:nvSpPr>
          <p:cNvPr id="19" name="Text Placeholder 18">
            <a:extLst>
              <a:ext uri="{FF2B5EF4-FFF2-40B4-BE49-F238E27FC236}">
                <a16:creationId xmlns:a16="http://schemas.microsoft.com/office/drawing/2014/main" id="{93809A32-C7A4-4739-994B-BE492F855ACC}"/>
              </a:ext>
            </a:extLst>
          </p:cNvPr>
          <p:cNvSpPr>
            <a:spLocks noGrp="1"/>
          </p:cNvSpPr>
          <p:nvPr>
            <p:ph type="body" sz="quarter" idx="16"/>
          </p:nvPr>
        </p:nvSpPr>
        <p:spPr>
          <a:xfrm>
            <a:off x="1290908" y="1617663"/>
            <a:ext cx="9618391" cy="1336675"/>
          </a:xfrm>
        </p:spPr>
        <p:txBody>
          <a:bodyPr>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Title 6">
            <a:extLst>
              <a:ext uri="{FF2B5EF4-FFF2-40B4-BE49-F238E27FC236}">
                <a16:creationId xmlns:a16="http://schemas.microsoft.com/office/drawing/2014/main" id="{2C1ABD52-D5FE-4FC2-8449-5DA0E52853E1}"/>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563633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noProof="0"/>
              <a:t>Click to edit Master title style</a:t>
            </a:r>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a:xfrm>
            <a:off x="7236069" y="6332578"/>
            <a:ext cx="4315852" cy="320123"/>
          </a:xfrm>
        </p:spPr>
        <p:txBody>
          <a:bodyPr/>
          <a:lstStyle>
            <a:lvl1pPr algn="r">
              <a:defRPr/>
            </a:lvl1p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6" name="Footer Placeholder 5"/>
          <p:cNvSpPr>
            <a:spLocks noGrp="1"/>
          </p:cNvSpPr>
          <p:nvPr>
            <p:ph type="ftr" sz="quarter" idx="11"/>
          </p:nvPr>
        </p:nvSpPr>
        <p:spPr>
          <a:xfrm>
            <a:off x="1447382" y="6332578"/>
            <a:ext cx="5541004" cy="320931"/>
          </a:xfrm>
        </p:spPr>
        <p:txBody>
          <a:bodyPr/>
          <a:lstStyle/>
          <a:p>
            <a:r>
              <a:rPr lang="en-US" dirty="0">
                <a:solidFill>
                  <a:prstClr val="white"/>
                </a:solidFill>
              </a:rPr>
              <a:t>Add Footer Here</a:t>
            </a:r>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81181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8/10/2022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962677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292316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0001605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9502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459961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39661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660167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47407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chor="t"/>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5" name="Footer Placeholder 4"/>
          <p:cNvSpPr>
            <a:spLocks noGrp="1"/>
          </p:cNvSpPr>
          <p:nvPr>
            <p:ph type="ftr" sz="quarter" idx="11"/>
          </p:nvPr>
        </p:nvSpPr>
        <p:spPr/>
        <p:txBody>
          <a:bodyPr/>
          <a:lstStyle/>
          <a:p>
            <a:r>
              <a:rPr lang="en-US" dirty="0">
                <a:solidFill>
                  <a:prstClr val="white"/>
                </a:solidFill>
              </a:rPr>
              <a:t>Add Footer Here</a:t>
            </a:r>
          </a:p>
        </p:txBody>
      </p:sp>
      <p:cxnSp>
        <p:nvCxnSpPr>
          <p:cNvPr id="33" name="Straight Connector 32"/>
          <p:cNvCxnSpPr/>
          <p:nvPr/>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6" name="Title 5">
            <a:extLst>
              <a:ext uri="{FF2B5EF4-FFF2-40B4-BE49-F238E27FC236}">
                <a16:creationId xmlns:a16="http://schemas.microsoft.com/office/drawing/2014/main" id="{C414FF1F-6558-4E39-87DB-276E44F5477C}"/>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42566655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387602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3179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9332250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481726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131373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306499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69075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7692568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74828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887950"/>
          </a:xfrm>
        </p:spPr>
        <p:txBody>
          <a:bodyPr anchor="b">
            <a:normAutofit/>
          </a:bodyPr>
          <a:lstStyle>
            <a:lvl1pPr algn="l">
              <a:defRPr sz="3600"/>
            </a:lvl1pPr>
          </a:lstStyle>
          <a:p>
            <a:r>
              <a:rPr lang="en-US" noProof="0"/>
              <a:t>Click to edit Master title style</a:t>
            </a:r>
          </a:p>
        </p:txBody>
      </p:sp>
      <p:sp>
        <p:nvSpPr>
          <p:cNvPr id="3" name="Text Placeholder 2"/>
          <p:cNvSpPr>
            <a:spLocks noGrp="1"/>
          </p:cNvSpPr>
          <p:nvPr>
            <p:ph type="body" idx="1"/>
          </p:nvPr>
        </p:nvSpPr>
        <p:spPr>
          <a:xfrm>
            <a:off x="1780777"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p:cNvSpPr>
            <a:spLocks noGrp="1"/>
          </p:cNvSpPr>
          <p:nvPr>
            <p:ph type="dt" sz="half" idx="10"/>
          </p:nvPr>
        </p:nvSpPr>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5" name="Footer Placeholder 4"/>
          <p:cNvSpPr>
            <a:spLocks noGrp="1"/>
          </p:cNvSpPr>
          <p:nvPr>
            <p:ph type="ftr" sz="quarter" idx="11"/>
          </p:nvPr>
        </p:nvSpPr>
        <p:spPr/>
        <p:txBody>
          <a:bodyPr/>
          <a:lstStyle/>
          <a:p>
            <a:r>
              <a:rPr lang="en-US" dirty="0">
                <a:solidFill>
                  <a:prstClr val="white"/>
                </a:solidFill>
              </a:rPr>
              <a:t>Add Footer Here</a:t>
            </a:r>
          </a:p>
        </p:txBody>
      </p:sp>
      <p:cxnSp>
        <p:nvCxnSpPr>
          <p:cNvPr id="15" name="Straight Connector 14"/>
          <p:cNvCxnSpPr/>
          <p:nvPr/>
        </p:nvCxnSpPr>
        <p:spPr>
          <a:xfrm>
            <a:off x="1780777"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479947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292239" y="2161853"/>
            <a:ext cx="4645152" cy="344859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p:cNvSpPr>
            <a:spLocks noGrp="1"/>
          </p:cNvSpPr>
          <p:nvPr>
            <p:ph sz="half" idx="2"/>
          </p:nvPr>
        </p:nvSpPr>
        <p:spPr>
          <a:xfrm>
            <a:off x="6258679" y="2168318"/>
            <a:ext cx="4645152" cy="3441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Date Placeholder 4"/>
          <p:cNvSpPr>
            <a:spLocks noGrp="1"/>
          </p:cNvSpPr>
          <p:nvPr>
            <p:ph type="dt" sz="half" idx="10"/>
          </p:nvPr>
        </p:nvSpPr>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6" name="Footer Placeholder 5"/>
          <p:cNvSpPr>
            <a:spLocks noGrp="1"/>
          </p:cNvSpPr>
          <p:nvPr>
            <p:ph type="ftr" sz="quarter" idx="11"/>
          </p:nvPr>
        </p:nvSpPr>
        <p:spPr/>
        <p:txBody>
          <a:bodyPr/>
          <a:lstStyle/>
          <a:p>
            <a:r>
              <a:rPr lang="en-US" dirty="0">
                <a:solidFill>
                  <a:prstClr val="white"/>
                </a:solidFill>
              </a:rPr>
              <a:t>Add Footer Here</a:t>
            </a:r>
          </a:p>
        </p:txBody>
      </p:sp>
      <p:cxnSp>
        <p:nvCxnSpPr>
          <p:cNvPr id="9" name="Straight Connector 8">
            <a:extLst>
              <a:ext uri="{FF2B5EF4-FFF2-40B4-BE49-F238E27FC236}">
                <a16:creationId xmlns:a16="http://schemas.microsoft.com/office/drawing/2014/main" id="{4715607D-9DE2-4687-AAF8-EF2427252A90}"/>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2F96D46B-C1B8-46AB-87DF-61A8058B1F42}"/>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2057160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287315" y="1950795"/>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p:cNvSpPr>
            <a:spLocks noGrp="1"/>
          </p:cNvSpPr>
          <p:nvPr>
            <p:ph sz="half" idx="2"/>
          </p:nvPr>
        </p:nvSpPr>
        <p:spPr>
          <a:xfrm>
            <a:off x="1287315" y="2755515"/>
            <a:ext cx="4645152" cy="2644457"/>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p:nvPr>
        </p:nvSpPr>
        <p:spPr>
          <a:xfrm>
            <a:off x="6252486" y="1954249"/>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6" name="Content Placeholder 5"/>
          <p:cNvSpPr>
            <a:spLocks noGrp="1"/>
          </p:cNvSpPr>
          <p:nvPr>
            <p:ph sz="quarter" idx="4"/>
          </p:nvPr>
        </p:nvSpPr>
        <p:spPr>
          <a:xfrm>
            <a:off x="6252486" y="2752737"/>
            <a:ext cx="4645152" cy="2637371"/>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8" name="Footer Placeholder 7"/>
          <p:cNvSpPr>
            <a:spLocks noGrp="1"/>
          </p:cNvSpPr>
          <p:nvPr>
            <p:ph type="ftr" sz="quarter" idx="11"/>
          </p:nvPr>
        </p:nvSpPr>
        <p:spPr/>
        <p:txBody>
          <a:bodyPr/>
          <a:lstStyle/>
          <a:p>
            <a:r>
              <a:rPr lang="en-US" dirty="0">
                <a:solidFill>
                  <a:prstClr val="white"/>
                </a:solidFill>
              </a:rPr>
              <a:t>Add Footer Here</a:t>
            </a:r>
          </a:p>
        </p:txBody>
      </p:sp>
      <p:cxnSp>
        <p:nvCxnSpPr>
          <p:cNvPr id="11" name="Straight Connector 10">
            <a:extLst>
              <a:ext uri="{FF2B5EF4-FFF2-40B4-BE49-F238E27FC236}">
                <a16:creationId xmlns:a16="http://schemas.microsoft.com/office/drawing/2014/main" id="{C384AA55-1960-47F4-BA3C-E97A6F2D0B19}"/>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9" name="Title 8">
            <a:extLst>
              <a:ext uri="{FF2B5EF4-FFF2-40B4-BE49-F238E27FC236}">
                <a16:creationId xmlns:a16="http://schemas.microsoft.com/office/drawing/2014/main" id="{09471694-1220-4CFC-A31F-622E5D3DE2D5}"/>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328584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32576870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Only">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4" name="Footer Placeholder 3"/>
          <p:cNvSpPr>
            <a:spLocks noGrp="1"/>
          </p:cNvSpPr>
          <p:nvPr>
            <p:ph type="ftr" sz="quarter" idx="11"/>
          </p:nvPr>
        </p:nvSpPr>
        <p:spPr/>
        <p:txBody>
          <a:bodyPr/>
          <a:lstStyle/>
          <a:p>
            <a:r>
              <a:rPr lang="en-US" dirty="0">
                <a:solidFill>
                  <a:prstClr val="white"/>
                </a:solidFill>
              </a:rPr>
              <a:t>Add Footer Here</a:t>
            </a:r>
          </a:p>
        </p:txBody>
      </p:sp>
      <p:cxnSp>
        <p:nvCxnSpPr>
          <p:cNvPr id="7" name="Straight Connector 6">
            <a:extLst>
              <a:ext uri="{FF2B5EF4-FFF2-40B4-BE49-F238E27FC236}">
                <a16:creationId xmlns:a16="http://schemas.microsoft.com/office/drawing/2014/main" id="{FFB55B52-B62C-4800-AAC1-B15AF2FE1F45}"/>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5" name="Title 4">
            <a:extLst>
              <a:ext uri="{FF2B5EF4-FFF2-40B4-BE49-F238E27FC236}">
                <a16:creationId xmlns:a16="http://schemas.microsoft.com/office/drawing/2014/main" id="{3DF0054B-B64C-418E-A1B8-428EE4A1DB50}"/>
              </a:ext>
            </a:extLst>
          </p:cNvPr>
          <p:cNvSpPr>
            <a:spLocks noGrp="1"/>
          </p:cNvSpPr>
          <p:nvPr>
            <p:ph type="title"/>
          </p:nvPr>
        </p:nvSpPr>
        <p:spPr/>
        <p:txBody>
          <a:bodyPr/>
          <a:lstStyle/>
          <a:p>
            <a:r>
              <a:rPr lang="en-US" noProof="0"/>
              <a:t>Click to edit Master title style</a:t>
            </a:r>
          </a:p>
        </p:txBody>
      </p:sp>
      <p:sp>
        <p:nvSpPr>
          <p:cNvPr id="6" name="Text Placeholder 5">
            <a:extLst>
              <a:ext uri="{FF2B5EF4-FFF2-40B4-BE49-F238E27FC236}">
                <a16:creationId xmlns:a16="http://schemas.microsoft.com/office/drawing/2014/main" id="{A5A680F6-C147-410B-94DF-19850752D7DF}"/>
              </a:ext>
            </a:extLst>
          </p:cNvPr>
          <p:cNvSpPr>
            <a:spLocks noGrp="1"/>
          </p:cNvSpPr>
          <p:nvPr>
            <p:ph type="body" sz="quarter" idx="12"/>
          </p:nvPr>
        </p:nvSpPr>
        <p:spPr>
          <a:xfrm>
            <a:off x="1694656" y="1865037"/>
            <a:ext cx="8802688" cy="3127927"/>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2624004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3" name="Footer Placeholder 2"/>
          <p:cNvSpPr>
            <a:spLocks noGrp="1"/>
          </p:cNvSpPr>
          <p:nvPr>
            <p:ph type="ftr" sz="quarter" idx="11"/>
          </p:nvPr>
        </p:nvSpPr>
        <p:spPr/>
        <p:txBody>
          <a:bodyPr/>
          <a:lstStyle/>
          <a:p>
            <a:r>
              <a:rPr lang="en-US" dirty="0">
                <a:solidFill>
                  <a:prstClr val="white"/>
                </a:solidFill>
              </a:rPr>
              <a:t>Add Footer Here </a:t>
            </a:r>
          </a:p>
        </p:txBody>
      </p:sp>
    </p:spTree>
    <p:extLst>
      <p:ext uri="{BB962C8B-B14F-4D97-AF65-F5344CB8AC3E}">
        <p14:creationId xmlns:p14="http://schemas.microsoft.com/office/powerpoint/2010/main" val="29043534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Caption">
    <p:bg bwMode="ltGray">
      <p:bgPr>
        <a:blipFill dpi="0" rotWithShape="1">
          <a:blip r:embed="rId2"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5095246" y="1645522"/>
            <a:ext cx="5807176" cy="3840852"/>
          </a:xfrm>
        </p:spPr>
        <p:txBody>
          <a:bodyPr anchor="ct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p:nvPr>
        </p:nvSpPr>
        <p:spPr>
          <a:xfrm>
            <a:off x="1290909" y="1645522"/>
            <a:ext cx="3600000" cy="3836725"/>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 name="Date Placeholder 4"/>
          <p:cNvSpPr>
            <a:spLocks noGrp="1"/>
          </p:cNvSpPr>
          <p:nvPr>
            <p:ph type="dt" sz="half" idx="10"/>
          </p:nvPr>
        </p:nvSpPr>
        <p:spPr/>
        <p:txBody>
          <a:body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6" name="Footer Placeholder 5"/>
          <p:cNvSpPr>
            <a:spLocks noGrp="1"/>
          </p:cNvSpPr>
          <p:nvPr>
            <p:ph type="ftr" sz="quarter" idx="11"/>
          </p:nvPr>
        </p:nvSpPr>
        <p:spPr/>
        <p:txBody>
          <a:bodyPr/>
          <a:lstStyle/>
          <a:p>
            <a:r>
              <a:rPr lang="en-US" dirty="0">
                <a:solidFill>
                  <a:prstClr val="white"/>
                </a:solidFill>
              </a:rPr>
              <a:t>Add Footer Here</a:t>
            </a:r>
          </a:p>
        </p:txBody>
      </p:sp>
      <p:cxnSp>
        <p:nvCxnSpPr>
          <p:cNvPr id="9" name="Straight Connector 8">
            <a:extLst>
              <a:ext uri="{FF2B5EF4-FFF2-40B4-BE49-F238E27FC236}">
                <a16:creationId xmlns:a16="http://schemas.microsoft.com/office/drawing/2014/main" id="{6CC09F73-0AD6-4A1E-A331-75A00B808982}"/>
              </a:ext>
            </a:extLst>
          </p:cNvPr>
          <p:cNvCxnSpPr/>
          <p:nvPr userDrawn="1"/>
        </p:nvCxnSpPr>
        <p:spPr>
          <a:xfrm>
            <a:off x="1292239" y="1486603"/>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Title 6">
            <a:extLst>
              <a:ext uri="{FF2B5EF4-FFF2-40B4-BE49-F238E27FC236}">
                <a16:creationId xmlns:a16="http://schemas.microsoft.com/office/drawing/2014/main" id="{1B74F78C-6D32-47C3-ABB2-6E7092A9C4A3}"/>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25780930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image" Target="../media/image1.jpeg"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5" Type="http://schemas.microsoft.com/office/2007/relationships/hdphoto" Target="../media/hdphoto1.wdp"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2.png" /></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 /><Relationship Id="rId13" Type="http://schemas.openxmlformats.org/officeDocument/2006/relationships/slideLayout" Target="../slideLayouts/slideLayout24.xml" /><Relationship Id="rId18" Type="http://schemas.openxmlformats.org/officeDocument/2006/relationships/theme" Target="../theme/theme2.xml" /><Relationship Id="rId3" Type="http://schemas.openxmlformats.org/officeDocument/2006/relationships/slideLayout" Target="../slideLayouts/slideLayout14.xml" /><Relationship Id="rId7" Type="http://schemas.openxmlformats.org/officeDocument/2006/relationships/slideLayout" Target="../slideLayouts/slideLayout18.xml" /><Relationship Id="rId12" Type="http://schemas.openxmlformats.org/officeDocument/2006/relationships/slideLayout" Target="../slideLayouts/slideLayout23.xml" /><Relationship Id="rId17" Type="http://schemas.openxmlformats.org/officeDocument/2006/relationships/slideLayout" Target="../slideLayouts/slideLayout28.xml" /><Relationship Id="rId2" Type="http://schemas.openxmlformats.org/officeDocument/2006/relationships/slideLayout" Target="../slideLayouts/slideLayout13.xml" /><Relationship Id="rId16" Type="http://schemas.openxmlformats.org/officeDocument/2006/relationships/slideLayout" Target="../slideLayouts/slideLayout27.xml" /><Relationship Id="rId1" Type="http://schemas.openxmlformats.org/officeDocument/2006/relationships/slideLayout" Target="../slideLayouts/slideLayout12.xml" /><Relationship Id="rId6" Type="http://schemas.openxmlformats.org/officeDocument/2006/relationships/slideLayout" Target="../slideLayouts/slideLayout17.xml" /><Relationship Id="rId11" Type="http://schemas.openxmlformats.org/officeDocument/2006/relationships/slideLayout" Target="../slideLayouts/slideLayout22.xml" /><Relationship Id="rId5" Type="http://schemas.openxmlformats.org/officeDocument/2006/relationships/slideLayout" Target="../slideLayouts/slideLayout16.xml" /><Relationship Id="rId15" Type="http://schemas.openxmlformats.org/officeDocument/2006/relationships/slideLayout" Target="../slideLayouts/slideLayout26.xml" /><Relationship Id="rId10" Type="http://schemas.openxmlformats.org/officeDocument/2006/relationships/slideLayout" Target="../slideLayouts/slideLayout21.xml" /><Relationship Id="rId19" Type="http://schemas.openxmlformats.org/officeDocument/2006/relationships/image" Target="../media/image4.png" /><Relationship Id="rId4" Type="http://schemas.openxmlformats.org/officeDocument/2006/relationships/slideLayout" Target="../slideLayouts/slideLayout15.xml" /><Relationship Id="rId9" Type="http://schemas.openxmlformats.org/officeDocument/2006/relationships/slideLayout" Target="../slideLayouts/slideLayout20.xml" /><Relationship Id="rId14" Type="http://schemas.openxmlformats.org/officeDocument/2006/relationships/slideLayout" Target="../slideLayouts/slideLayout25.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3" cstate="screen">
            <a:alphaModFix amt="45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contrast="40000"/>
                    </a14:imgEffect>
                  </a14:imgLayer>
                </a14:imgProps>
              </a:ex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294363" y="804519"/>
            <a:ext cx="9603275" cy="1049235"/>
          </a:xfrm>
          <a:prstGeom prst="rect">
            <a:avLst/>
          </a:prstGeom>
        </p:spPr>
        <p:txBody>
          <a:bodyPr vert="horz" lIns="91440" tIns="45720" rIns="91440" bIns="45720" rtlCol="0" anchor="t">
            <a:normAutofit/>
          </a:bodyPr>
          <a:lstStyle/>
          <a:p>
            <a:r>
              <a:rPr lang="en-US" noProof="0"/>
              <a:t>Click to edit Master title style</a:t>
            </a:r>
          </a:p>
        </p:txBody>
      </p:sp>
      <p:sp>
        <p:nvSpPr>
          <p:cNvPr id="3" name="Text Placeholder 2"/>
          <p:cNvSpPr>
            <a:spLocks noGrp="1"/>
          </p:cNvSpPr>
          <p:nvPr>
            <p:ph type="body" idx="1"/>
          </p:nvPr>
        </p:nvSpPr>
        <p:spPr>
          <a:xfrm>
            <a:off x="1294363" y="2015732"/>
            <a:ext cx="9603275" cy="3450613"/>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396923" y="6340793"/>
            <a:ext cx="3500715" cy="309201"/>
          </a:xfrm>
          <a:prstGeom prst="rect">
            <a:avLst/>
          </a:prstGeom>
        </p:spPr>
        <p:txBody>
          <a:bodyPr vert="horz" lIns="91440" tIns="45720" rIns="91440" bIns="45720" rtlCol="0" anchor="ctr"/>
          <a:lstStyle>
            <a:lvl1pPr algn="r">
              <a:defRPr sz="1000">
                <a:solidFill>
                  <a:schemeClr val="bg1"/>
                </a:solidFill>
              </a:defRPr>
            </a:lvl1pPr>
          </a:lstStyle>
          <a:p>
            <a:fld id="{2D202488-4139-4052-B998-251C9C912739}" type="datetimeFigureOut">
              <a:rPr lang="en-US" smtClean="0">
                <a:solidFill>
                  <a:prstClr val="white"/>
                </a:solidFill>
              </a:rPr>
              <a:pPr/>
              <a:t>8/10/2022</a:t>
            </a:fld>
            <a:endParaRPr lang="en-US" dirty="0">
              <a:solidFill>
                <a:prstClr val="white"/>
              </a:solidFill>
            </a:endParaRPr>
          </a:p>
        </p:txBody>
      </p:sp>
      <p:sp>
        <p:nvSpPr>
          <p:cNvPr id="5" name="Footer Placeholder 4"/>
          <p:cNvSpPr>
            <a:spLocks noGrp="1"/>
          </p:cNvSpPr>
          <p:nvPr>
            <p:ph type="ftr" sz="quarter" idx="3"/>
          </p:nvPr>
        </p:nvSpPr>
        <p:spPr>
          <a:xfrm>
            <a:off x="1294364" y="6339730"/>
            <a:ext cx="5938836" cy="309201"/>
          </a:xfrm>
          <a:prstGeom prst="rect">
            <a:avLst/>
          </a:prstGeom>
        </p:spPr>
        <p:txBody>
          <a:bodyPr vert="horz" lIns="91440" tIns="45720" rIns="91440" bIns="45720" rtlCol="0" anchor="ctr"/>
          <a:lstStyle>
            <a:lvl1pPr algn="l">
              <a:defRPr sz="1000">
                <a:solidFill>
                  <a:schemeClr val="bg1"/>
                </a:solidFill>
              </a:defRPr>
            </a:lvl1pPr>
          </a:lstStyle>
          <a:p>
            <a:r>
              <a:rPr lang="en-US" dirty="0">
                <a:solidFill>
                  <a:prstClr val="white"/>
                </a:solidFill>
              </a:rPr>
              <a:t>Add Footer Here</a:t>
            </a:r>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471277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8/10/2022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55598946"/>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tmp" /><Relationship Id="rId3" Type="http://schemas.openxmlformats.org/officeDocument/2006/relationships/image" Target="../media/image6.png" /><Relationship Id="rId7" Type="http://schemas.openxmlformats.org/officeDocument/2006/relationships/image" Target="../media/image10.png" /><Relationship Id="rId2" Type="http://schemas.openxmlformats.org/officeDocument/2006/relationships/image" Target="../media/image5.jpg" /><Relationship Id="rId1" Type="http://schemas.openxmlformats.org/officeDocument/2006/relationships/slideLayout" Target="../slideLayouts/slideLayout1.xml" /><Relationship Id="rId6" Type="http://schemas.openxmlformats.org/officeDocument/2006/relationships/image" Target="../media/image9.jpeg" /><Relationship Id="rId5" Type="http://schemas.openxmlformats.org/officeDocument/2006/relationships/image" Target="../media/image8.jpeg" /><Relationship Id="rId4" Type="http://schemas.openxmlformats.org/officeDocument/2006/relationships/image" Target="../media/image7.svg" /><Relationship Id="rId9" Type="http://schemas.openxmlformats.org/officeDocument/2006/relationships/image" Target="../media/image12.png" /></Relationships>
</file>

<file path=ppt/slides/_rels/slide10.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12.xml" /></Relationships>
</file>

<file path=ppt/slides/_rels/slide11.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12.xml" /></Relationships>
</file>

<file path=ppt/slides/_rels/slide12.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12.xml" /></Relationships>
</file>

<file path=ppt/slides/_rels/slide13.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12.xml" /></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5.xml.rels><?xml version="1.0" encoding="UTF-8" standalone="yes"?>
<Relationships xmlns="http://schemas.openxmlformats.org/package/2006/relationships"><Relationship Id="rId3" Type="http://schemas.openxmlformats.org/officeDocument/2006/relationships/image" Target="../media/image22.png" /><Relationship Id="rId2" Type="http://schemas.openxmlformats.org/officeDocument/2006/relationships/image" Target="../media/image21.png" /><Relationship Id="rId1" Type="http://schemas.openxmlformats.org/officeDocument/2006/relationships/slideLayout" Target="../slideLayouts/slideLayout12.xml" /></Relationships>
</file>

<file path=ppt/slides/_rels/slide16.xml.rels><?xml version="1.0" encoding="UTF-8" standalone="yes"?>
<Relationships xmlns="http://schemas.openxmlformats.org/package/2006/relationships"><Relationship Id="rId3" Type="http://schemas.openxmlformats.org/officeDocument/2006/relationships/image" Target="../media/image24.png" /><Relationship Id="rId2" Type="http://schemas.openxmlformats.org/officeDocument/2006/relationships/image" Target="../media/image23.png" /><Relationship Id="rId1" Type="http://schemas.openxmlformats.org/officeDocument/2006/relationships/slideLayout" Target="../slideLayouts/slideLayout13.xml" /></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3.xml" /><Relationship Id="rId2" Type="http://schemas.openxmlformats.org/officeDocument/2006/relationships/video" Target="../media/media1.mp4" /><Relationship Id="rId1" Type="http://schemas.microsoft.com/office/2007/relationships/media" Target="../media/media1.mp4" /><Relationship Id="rId4" Type="http://schemas.openxmlformats.org/officeDocument/2006/relationships/image" Target="../media/image25.png" /></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2.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13.xml" /></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21.xml.rels><?xml version="1.0" encoding="UTF-8" standalone="yes"?>
<Relationships xmlns="http://schemas.openxmlformats.org/package/2006/relationships"><Relationship Id="rId2" Type="http://schemas.openxmlformats.org/officeDocument/2006/relationships/image" Target="../media/image26.jpeg" /><Relationship Id="rId1" Type="http://schemas.openxmlformats.org/officeDocument/2006/relationships/slideLayout" Target="../slideLayouts/slideLayout12.xml" /></Relationships>
</file>

<file path=ppt/slides/_rels/slide22.xml.rels><?xml version="1.0" encoding="UTF-8" standalone="yes"?>
<Relationships xmlns="http://schemas.openxmlformats.org/package/2006/relationships"><Relationship Id="rId2" Type="http://schemas.openxmlformats.org/officeDocument/2006/relationships/image" Target="../media/image27.jpeg" /><Relationship Id="rId1" Type="http://schemas.openxmlformats.org/officeDocument/2006/relationships/slideLayout" Target="../slideLayouts/slideLayout12.xml" /></Relationships>
</file>

<file path=ppt/slides/_rels/slide23.xml.rels><?xml version="1.0" encoding="UTF-8" standalone="yes"?>
<Relationships xmlns="http://schemas.openxmlformats.org/package/2006/relationships"><Relationship Id="rId2" Type="http://schemas.openxmlformats.org/officeDocument/2006/relationships/image" Target="../media/image28.jpeg" /><Relationship Id="rId1" Type="http://schemas.openxmlformats.org/officeDocument/2006/relationships/slideLayout" Target="../slideLayouts/slideLayout12.xml" /></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6.xml.rels><?xml version="1.0" encoding="UTF-8" standalone="yes"?>
<Relationships xmlns="http://schemas.openxmlformats.org/package/2006/relationships"><Relationship Id="rId2" Type="http://schemas.openxmlformats.org/officeDocument/2006/relationships/image" Target="../media/image14.jpeg" /><Relationship Id="rId1" Type="http://schemas.openxmlformats.org/officeDocument/2006/relationships/slideLayout" Target="../slideLayouts/slideLayout12.xml" /></Relationships>
</file>

<file path=ppt/slides/_rels/slide7.xml.rels><?xml version="1.0" encoding="UTF-8" standalone="yes"?>
<Relationships xmlns="http://schemas.openxmlformats.org/package/2006/relationships"><Relationship Id="rId2" Type="http://schemas.openxmlformats.org/officeDocument/2006/relationships/image" Target="../media/image15.png" /><Relationship Id="rId1" Type="http://schemas.openxmlformats.org/officeDocument/2006/relationships/slideLayout" Target="../slideLayouts/slideLayout12.xml" /></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 /></Relationships>
</file>

<file path=ppt/slides/_rels/slide9.xml.rels><?xml version="1.0" encoding="UTF-8" standalone="yes"?>
<Relationships xmlns="http://schemas.openxmlformats.org/package/2006/relationships"><Relationship Id="rId2" Type="http://schemas.openxmlformats.org/officeDocument/2006/relationships/image" Target="../media/image16.jpeg" /><Relationship Id="rId1" Type="http://schemas.openxmlformats.org/officeDocument/2006/relationships/slideLayout" Target="../slideLayouts/slideLayout12.xml" /></Relationships>
</file>

<file path=ppt/slides/slide1.xml><?xml version="1.0" encoding="utf-8"?>
<p:sld xmlns:a="http://schemas.openxmlformats.org/drawingml/2006/main" xmlns:r="http://schemas.openxmlformats.org/officeDocument/2006/relationships" xmlns:p="http://schemas.openxmlformats.org/presentationml/2006/main">
  <p:cSld>
    <p:bg bwMode="ltGray">
      <p:bgPr>
        <a:blipFill dpi="0" rotWithShape="1">
          <a:blip r:embed="rId2">
            <a:alphaModFix amt="15000"/>
            <a:lum/>
          </a:blip>
          <a:srcRect/>
          <a:tile tx="0" ty="0" sx="100000" sy="100000" flip="none" algn="tl"/>
        </a:blipFill>
        <a:effectLst/>
      </p:bgPr>
    </p:bg>
    <p:spTree>
      <p:nvGrpSpPr>
        <p:cNvPr id="1" name=""/>
        <p:cNvGrpSpPr/>
        <p:nvPr/>
      </p:nvGrpSpPr>
      <p:grpSpPr>
        <a:xfrm>
          <a:off x="0" y="0"/>
          <a:ext cx="0" cy="0"/>
          <a:chOff x="0" y="0"/>
          <a:chExt cx="0" cy="0"/>
        </a:xfrm>
      </p:grpSpPr>
      <p:pic>
        <p:nvPicPr>
          <p:cNvPr id="5" name="Graphic 4" descr="Brain in head icon&#10;">
            <a:extLst>
              <a:ext uri="{FF2B5EF4-FFF2-40B4-BE49-F238E27FC236}">
                <a16:creationId xmlns:a16="http://schemas.microsoft.com/office/drawing/2014/main" id="{D011E263-3212-4780-A140-E652B108BDC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231501" y="144965"/>
            <a:ext cx="1049707" cy="1049707"/>
          </a:xfrm>
          <a:prstGeom prst="rect">
            <a:avLst/>
          </a:prstGeom>
        </p:spPr>
      </p:pic>
      <p:sp>
        <p:nvSpPr>
          <p:cNvPr id="4" name="TextBox 3"/>
          <p:cNvSpPr txBox="1"/>
          <p:nvPr/>
        </p:nvSpPr>
        <p:spPr>
          <a:xfrm>
            <a:off x="4531556" y="3126066"/>
            <a:ext cx="2955073" cy="830997"/>
          </a:xfrm>
          <a:prstGeom prst="rect">
            <a:avLst/>
          </a:prstGeom>
          <a:noFill/>
        </p:spPr>
        <p:txBody>
          <a:bodyPr wrap="square" rtlCol="0">
            <a:spAutoFit/>
          </a:bodyPr>
          <a:lstStyle/>
          <a:p>
            <a:pPr algn="ctr"/>
            <a:r>
              <a:rPr lang="en-US" sz="2400" b="1" dirty="0">
                <a:solidFill>
                  <a:prstClr val="black"/>
                </a:solidFill>
              </a:rPr>
              <a:t>Presented By</a:t>
            </a:r>
          </a:p>
          <a:p>
            <a:pPr algn="ctr"/>
            <a:r>
              <a:rPr lang="en-US" sz="2400" b="1" dirty="0">
                <a:solidFill>
                  <a:prstClr val="black"/>
                </a:solidFill>
              </a:rPr>
              <a:t>Group: 01</a:t>
            </a:r>
          </a:p>
        </p:txBody>
      </p:sp>
      <p:sp>
        <p:nvSpPr>
          <p:cNvPr id="6" name="TextBox 5"/>
          <p:cNvSpPr txBox="1"/>
          <p:nvPr/>
        </p:nvSpPr>
        <p:spPr>
          <a:xfrm>
            <a:off x="613066" y="578640"/>
            <a:ext cx="10792055" cy="2277547"/>
          </a:xfrm>
          <a:prstGeom prst="rect">
            <a:avLst/>
          </a:prstGeom>
          <a:noFill/>
        </p:spPr>
        <p:txBody>
          <a:bodyPr wrap="square" rtlCol="0">
            <a:spAutoFit/>
          </a:bodyPr>
          <a:lstStyle/>
          <a:p>
            <a:pPr algn="ctr"/>
            <a:r>
              <a:rPr lang="en-US" sz="2800" b="1" dirty="0">
                <a:solidFill>
                  <a:srgbClr val="002060">
                    <a:lumMod val="75000"/>
                    <a:lumOff val="25000"/>
                  </a:srgbClr>
                </a:solidFill>
              </a:rPr>
              <a:t>AMERICAN INTERNATIONAL UNIVERSITY-BANGLADESH</a:t>
            </a:r>
          </a:p>
          <a:p>
            <a:endParaRPr lang="en-US" b="1" dirty="0">
              <a:solidFill>
                <a:prstClr val="black"/>
              </a:solidFill>
            </a:endParaRPr>
          </a:p>
          <a:p>
            <a:pPr algn="ctr"/>
            <a:r>
              <a:rPr lang="en-US" sz="2400" b="1" dirty="0">
                <a:solidFill>
                  <a:prstClr val="black"/>
                </a:solidFill>
              </a:rPr>
              <a:t>Course Name: </a:t>
            </a:r>
            <a:r>
              <a:rPr lang="en-US" sz="2400" b="1" dirty="0"/>
              <a:t>Engineering Shop</a:t>
            </a:r>
            <a:endParaRPr lang="en-US" sz="2400" b="1" dirty="0">
              <a:solidFill>
                <a:prstClr val="black"/>
              </a:solidFill>
            </a:endParaRPr>
          </a:p>
          <a:p>
            <a:pPr algn="ctr"/>
            <a:r>
              <a:rPr lang="en-US" sz="2400" b="1" dirty="0">
                <a:solidFill>
                  <a:prstClr val="black"/>
                </a:solidFill>
              </a:rPr>
              <a:t>Section: D</a:t>
            </a:r>
          </a:p>
          <a:p>
            <a:pPr algn="ctr"/>
            <a:r>
              <a:rPr lang="en-US" sz="2400" b="1" dirty="0">
                <a:solidFill>
                  <a:prstClr val="black"/>
                </a:solidFill>
              </a:rPr>
              <a:t>Semester: Summer 2021-2022</a:t>
            </a:r>
          </a:p>
          <a:p>
            <a:pPr algn="ctr"/>
            <a:r>
              <a:rPr lang="en-US" sz="2400" b="1" dirty="0">
                <a:solidFill>
                  <a:prstClr val="black"/>
                </a:solidFill>
              </a:rPr>
              <a:t>Course Teacher: </a:t>
            </a:r>
            <a:r>
              <a:rPr lang="en-US" sz="2400" b="1" dirty="0" err="1"/>
              <a:t>Nuzat</a:t>
            </a:r>
            <a:r>
              <a:rPr lang="en-US" sz="2400" b="1" dirty="0"/>
              <a:t> </a:t>
            </a:r>
            <a:r>
              <a:rPr lang="en-US" sz="2400" b="1" dirty="0" err="1"/>
              <a:t>Nuary</a:t>
            </a:r>
            <a:r>
              <a:rPr lang="en-US" sz="2400" b="1" dirty="0"/>
              <a:t> </a:t>
            </a:r>
            <a:r>
              <a:rPr lang="en-US" sz="2400" b="1" dirty="0" err="1"/>
              <a:t>Alam</a:t>
            </a:r>
            <a:endParaRPr lang="en-US" sz="2400" dirty="0"/>
          </a:p>
        </p:txBody>
      </p:sp>
      <p:sp>
        <p:nvSpPr>
          <p:cNvPr id="7" name="TextBox 6"/>
          <p:cNvSpPr txBox="1"/>
          <p:nvPr/>
        </p:nvSpPr>
        <p:spPr>
          <a:xfrm>
            <a:off x="4711749" y="5446427"/>
            <a:ext cx="1952579" cy="646331"/>
          </a:xfrm>
          <a:prstGeom prst="rect">
            <a:avLst/>
          </a:prstGeom>
          <a:noFill/>
        </p:spPr>
        <p:txBody>
          <a:bodyPr wrap="square" rtlCol="0">
            <a:spAutoFit/>
          </a:bodyPr>
          <a:lstStyle/>
          <a:p>
            <a:pPr algn="ctr"/>
            <a:r>
              <a:rPr lang="en-US" b="1" dirty="0">
                <a:latin typeface="+mj-lt"/>
              </a:rPr>
              <a:t>NAGVI NAZAM</a:t>
            </a:r>
          </a:p>
          <a:p>
            <a:pPr algn="ctr"/>
            <a:r>
              <a:rPr lang="en-US" b="1" kern="0" dirty="0">
                <a:latin typeface="+mj-lt"/>
              </a:rPr>
              <a:t>19-40422-1</a:t>
            </a:r>
            <a:endParaRPr lang="en-US" b="1" dirty="0">
              <a:latin typeface="+mj-lt"/>
            </a:endParaRPr>
          </a:p>
        </p:txBody>
      </p:sp>
      <p:sp>
        <p:nvSpPr>
          <p:cNvPr id="9" name="TextBox 8"/>
          <p:cNvSpPr txBox="1"/>
          <p:nvPr/>
        </p:nvSpPr>
        <p:spPr>
          <a:xfrm>
            <a:off x="6890341" y="5446429"/>
            <a:ext cx="2326891" cy="646331"/>
          </a:xfrm>
          <a:prstGeom prst="rect">
            <a:avLst/>
          </a:prstGeom>
          <a:noFill/>
        </p:spPr>
        <p:txBody>
          <a:bodyPr wrap="square" rtlCol="0">
            <a:spAutoFit/>
          </a:bodyPr>
          <a:lstStyle/>
          <a:p>
            <a:pPr algn="ctr"/>
            <a:r>
              <a:rPr lang="en-US" b="1" dirty="0"/>
              <a:t>MAHMUD HASAN</a:t>
            </a:r>
            <a:endParaRPr lang="en-US" dirty="0"/>
          </a:p>
          <a:p>
            <a:pPr algn="ctr"/>
            <a:r>
              <a:rPr lang="en-US" b="1" dirty="0"/>
              <a:t>17-33881-1</a:t>
            </a:r>
            <a:endParaRPr lang="en-US" dirty="0"/>
          </a:p>
        </p:txBody>
      </p:sp>
      <p:sp>
        <p:nvSpPr>
          <p:cNvPr id="10" name="TextBox 9"/>
          <p:cNvSpPr txBox="1"/>
          <p:nvPr/>
        </p:nvSpPr>
        <p:spPr>
          <a:xfrm>
            <a:off x="2769388" y="5446428"/>
            <a:ext cx="1716348" cy="646331"/>
          </a:xfrm>
          <a:prstGeom prst="rect">
            <a:avLst/>
          </a:prstGeom>
          <a:noFill/>
        </p:spPr>
        <p:txBody>
          <a:bodyPr wrap="square" rtlCol="0">
            <a:spAutoFit/>
          </a:bodyPr>
          <a:lstStyle/>
          <a:p>
            <a:pPr algn="ctr"/>
            <a:r>
              <a:rPr lang="en-US" b="1" dirty="0"/>
              <a:t>RUPA PAUL</a:t>
            </a:r>
            <a:endParaRPr lang="en-US" dirty="0"/>
          </a:p>
          <a:p>
            <a:pPr algn="ctr"/>
            <a:r>
              <a:rPr lang="en-US" b="1" dirty="0"/>
              <a:t>19-41050-2</a:t>
            </a:r>
            <a:endParaRPr lang="en-US" b="1" dirty="0">
              <a:solidFill>
                <a:prstClr val="black"/>
              </a:solidFill>
            </a:endParaRPr>
          </a:p>
        </p:txBody>
      </p:sp>
      <p:sp>
        <p:nvSpPr>
          <p:cNvPr id="12" name="TextBox 11"/>
          <p:cNvSpPr txBox="1"/>
          <p:nvPr/>
        </p:nvSpPr>
        <p:spPr>
          <a:xfrm>
            <a:off x="133814" y="5453476"/>
            <a:ext cx="2430965" cy="646331"/>
          </a:xfrm>
          <a:prstGeom prst="rect">
            <a:avLst/>
          </a:prstGeom>
          <a:noFill/>
        </p:spPr>
        <p:txBody>
          <a:bodyPr wrap="square" rtlCol="0">
            <a:spAutoFit/>
          </a:bodyPr>
          <a:lstStyle/>
          <a:p>
            <a:pPr algn="ctr"/>
            <a:r>
              <a:rPr lang="en-US" b="1" dirty="0">
                <a:solidFill>
                  <a:prstClr val="black"/>
                </a:solidFill>
              </a:rPr>
              <a:t>MD. SAMIN ANJUM</a:t>
            </a:r>
          </a:p>
          <a:p>
            <a:pPr algn="ctr"/>
            <a:r>
              <a:rPr lang="en-US" b="1" dirty="0">
                <a:solidFill>
                  <a:prstClr val="black"/>
                </a:solidFill>
              </a:rPr>
              <a:t>19-39434-1</a:t>
            </a:r>
          </a:p>
        </p:txBody>
      </p:sp>
      <p:pic>
        <p:nvPicPr>
          <p:cNvPr id="1026" name="Picture 2" descr="May be a closeup of 1 person and bear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446" y="4226942"/>
            <a:ext cx="1760290" cy="1269955"/>
          </a:xfrm>
          <a:prstGeom prst="ellipse">
            <a:avLst/>
          </a:prstGeom>
          <a:ln>
            <a:noFill/>
          </a:ln>
          <a:effectLst>
            <a:outerShdw dist="50800" dir="5400000" algn="ctr" rotWithShape="0">
              <a:srgbClr val="000000"/>
            </a:outerShdw>
            <a:softEdge rad="112500"/>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360661" y="5465261"/>
            <a:ext cx="2044460" cy="646331"/>
          </a:xfrm>
          <a:prstGeom prst="rect">
            <a:avLst/>
          </a:prstGeom>
          <a:noFill/>
        </p:spPr>
        <p:txBody>
          <a:bodyPr wrap="square" rtlCol="0">
            <a:spAutoFit/>
          </a:bodyPr>
          <a:lstStyle/>
          <a:p>
            <a:pPr algn="ctr"/>
            <a:r>
              <a:rPr lang="en-US" b="1" dirty="0"/>
              <a:t>SHAILA KABIR</a:t>
            </a:r>
            <a:endParaRPr lang="en-US" dirty="0"/>
          </a:p>
          <a:p>
            <a:pPr algn="ctr"/>
            <a:r>
              <a:rPr lang="en-US" b="1" dirty="0"/>
              <a:t>17-35642-3</a:t>
            </a:r>
            <a:endParaRPr lang="en-US" dirty="0"/>
          </a:p>
        </p:txBody>
      </p:sp>
      <p:pic>
        <p:nvPicPr>
          <p:cNvPr id="8" name="Picture 2" descr="No photo description available."/>
          <p:cNvPicPr>
            <a:picLocks noChangeAspect="1" noChangeArrowheads="1"/>
          </p:cNvPicPr>
          <p:nvPr/>
        </p:nvPicPr>
        <p:blipFill rotWithShape="1">
          <a:blip r:embed="rId6">
            <a:extLst>
              <a:ext uri="{28A0092B-C50C-407E-A947-70E740481C1C}">
                <a14:useLocalDpi xmlns:a14="http://schemas.microsoft.com/office/drawing/2010/main" val="0"/>
              </a:ext>
            </a:extLst>
          </a:blip>
          <a:srcRect t="25338" r="41780" b="29379"/>
          <a:stretch/>
        </p:blipFill>
        <p:spPr bwMode="auto">
          <a:xfrm>
            <a:off x="2769388" y="4226943"/>
            <a:ext cx="1630085" cy="1304459"/>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24395" y="4256605"/>
            <a:ext cx="1727286" cy="1304460"/>
          </a:xfrm>
          <a:prstGeom prst="ellipse">
            <a:avLst/>
          </a:prstGeom>
          <a:ln>
            <a:noFill/>
          </a:ln>
          <a:effectLst>
            <a:softEdge rad="112500"/>
          </a:effectLst>
        </p:spPr>
      </p:pic>
      <p:pic>
        <p:nvPicPr>
          <p:cNvPr id="16" name="Picture 8"/>
          <p:cNvPicPr>
            <a:picLocks noChangeAspect="1" noChangeArrowheads="1"/>
          </p:cNvPicPr>
          <p:nvPr/>
        </p:nvPicPr>
        <p:blipFill rotWithShape="1">
          <a:blip r:embed="rId8"/>
          <a:srcRect/>
          <a:stretch/>
        </p:blipFill>
        <p:spPr bwMode="auto">
          <a:xfrm>
            <a:off x="7445296" y="4296291"/>
            <a:ext cx="1216979" cy="1286901"/>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55890" y="4256606"/>
            <a:ext cx="1639465" cy="1304460"/>
          </a:xfrm>
          <a:prstGeom prst="ellipse">
            <a:avLst/>
          </a:prstGeom>
          <a:ln>
            <a:noFill/>
          </a:ln>
          <a:effectLst>
            <a:softEdge rad="112500"/>
          </a:effectLst>
        </p:spPr>
      </p:pic>
    </p:spTree>
    <p:extLst>
      <p:ext uri="{BB962C8B-B14F-4D97-AF65-F5344CB8AC3E}">
        <p14:creationId xmlns:p14="http://schemas.microsoft.com/office/powerpoint/2010/main" val="32497234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699" y="1333500"/>
            <a:ext cx="2247902" cy="462122"/>
          </a:xfrm>
        </p:spPr>
        <p:txBody>
          <a:bodyPr>
            <a:normAutofit/>
          </a:bodyPr>
          <a:lstStyle/>
          <a:p>
            <a:r>
              <a:rPr lang="en-US" sz="2400" b="1" i="0" dirty="0">
                <a:solidFill>
                  <a:srgbClr val="000000"/>
                </a:solidFill>
                <a:effectLst/>
                <a:latin typeface="Times New Roman" panose="02020603050405020304" pitchFamily="18" charset="0"/>
                <a:cs typeface="Times New Roman" panose="02020603050405020304" pitchFamily="18" charset="0"/>
              </a:rPr>
              <a:t>Resistor:</a:t>
            </a:r>
            <a:endParaRPr lang="en-US" sz="2400" b="1"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171699" y="2158931"/>
            <a:ext cx="5305427" cy="1471352"/>
          </a:xfrm>
        </p:spPr>
        <p:txBody>
          <a:bodyPr>
            <a:noAutofit/>
          </a:bodyPr>
          <a:lstStyle/>
          <a:p>
            <a:pPr algn="just"/>
            <a:r>
              <a:rPr lang="en-US" sz="1800" i="0" dirty="0">
                <a:solidFill>
                  <a:schemeClr val="bg1"/>
                </a:solidFill>
                <a:effectLst/>
                <a:latin typeface="Times New Roman" panose="02020603050405020304" pitchFamily="18" charset="0"/>
                <a:cs typeface="Times New Roman" panose="02020603050405020304" pitchFamily="18" charset="0"/>
              </a:rPr>
              <a:t>A resistor is a passive two-terminal electrical component that implements electrical resistance as a circuit element.</a:t>
            </a:r>
            <a:endParaRPr lang="en-US" sz="1800" dirty="0">
              <a:solidFill>
                <a:schemeClr val="bg1"/>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2"/>
          <a:stretch>
            <a:fillRect/>
          </a:stretch>
        </p:blipFill>
        <p:spPr>
          <a:xfrm>
            <a:off x="8096250" y="2158931"/>
            <a:ext cx="3571460" cy="3571460"/>
          </a:xfrm>
          <a:prstGeom prst="rect">
            <a:avLst/>
          </a:prstGeom>
        </p:spPr>
      </p:pic>
    </p:spTree>
    <p:extLst>
      <p:ext uri="{BB962C8B-B14F-4D97-AF65-F5344CB8AC3E}">
        <p14:creationId xmlns:p14="http://schemas.microsoft.com/office/powerpoint/2010/main" val="386303775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43343" y="1519375"/>
            <a:ext cx="1604756" cy="407456"/>
          </a:xfrm>
        </p:spPr>
        <p:txBody>
          <a:bodyPr>
            <a:noAutofit/>
          </a:bodyPr>
          <a:lstStyle/>
          <a:p>
            <a:r>
              <a:rPr lang="en-US" sz="2400" b="1" i="0" dirty="0">
                <a:solidFill>
                  <a:schemeClr val="bg1"/>
                </a:solidFill>
                <a:effectLst/>
                <a:latin typeface="Times New Roman" panose="02020603050405020304" pitchFamily="18" charset="0"/>
                <a:cs typeface="Times New Roman" panose="02020603050405020304" pitchFamily="18" charset="0"/>
              </a:rPr>
              <a:t>Diodes: </a:t>
            </a:r>
            <a:endParaRPr lang="en-US" sz="2400" b="1" dirty="0">
              <a:solidFill>
                <a:schemeClr val="bg1"/>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243343" y="2231632"/>
            <a:ext cx="5024231" cy="1826018"/>
          </a:xfrm>
        </p:spPr>
        <p:txBody>
          <a:bodyPr>
            <a:normAutofit/>
          </a:bodyPr>
          <a:lstStyle/>
          <a:p>
            <a:pPr algn="just"/>
            <a:r>
              <a:rPr lang="en-US" sz="1800" dirty="0">
                <a:solidFill>
                  <a:schemeClr val="bg1"/>
                </a:solidFill>
                <a:latin typeface="Times New Roman" panose="02020603050405020304" pitchFamily="18" charset="0"/>
                <a:cs typeface="Times New Roman" panose="02020603050405020304" pitchFamily="18" charset="0"/>
              </a:rPr>
              <a:t>Diodes Incorporated is a leading global manufacturer and supplier of high-quality application specific standard products.</a:t>
            </a:r>
          </a:p>
        </p:txBody>
      </p:sp>
      <p:pic>
        <p:nvPicPr>
          <p:cNvPr id="5" name="Picture 4"/>
          <p:cNvPicPr>
            <a:picLocks noChangeAspect="1"/>
          </p:cNvPicPr>
          <p:nvPr/>
        </p:nvPicPr>
        <p:blipFill>
          <a:blip r:embed="rId2"/>
          <a:stretch>
            <a:fillRect/>
          </a:stretch>
        </p:blipFill>
        <p:spPr>
          <a:xfrm>
            <a:off x="8007626" y="2381250"/>
            <a:ext cx="3352800" cy="3352800"/>
          </a:xfrm>
          <a:prstGeom prst="rect">
            <a:avLst/>
          </a:prstGeom>
        </p:spPr>
      </p:pic>
    </p:spTree>
    <p:extLst>
      <p:ext uri="{BB962C8B-B14F-4D97-AF65-F5344CB8AC3E}">
        <p14:creationId xmlns:p14="http://schemas.microsoft.com/office/powerpoint/2010/main" val="742865777"/>
      </p:ext>
    </p:extLst>
  </p:cSld>
  <p:clrMapOvr>
    <a:masterClrMapping/>
  </p:clrMapOvr>
  <p:transition spd="slow">
    <p:wheel spokes="1"/>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7338" y="1198563"/>
            <a:ext cx="1457326" cy="477837"/>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LED: </a:t>
            </a:r>
          </a:p>
        </p:txBody>
      </p:sp>
      <p:sp>
        <p:nvSpPr>
          <p:cNvPr id="3" name="Subtitle 2"/>
          <p:cNvSpPr>
            <a:spLocks noGrp="1"/>
          </p:cNvSpPr>
          <p:nvPr>
            <p:ph type="subTitle" idx="1"/>
          </p:nvPr>
        </p:nvSpPr>
        <p:spPr>
          <a:xfrm>
            <a:off x="2067338" y="1600199"/>
            <a:ext cx="9660835" cy="4694583"/>
          </a:xfrm>
        </p:spPr>
        <p:txBody>
          <a:bodyPr>
            <a:normAutofit/>
          </a:bodyPr>
          <a:lstStyle/>
          <a:p>
            <a:r>
              <a:rPr lang="en-US" sz="1800" dirty="0">
                <a:solidFill>
                  <a:schemeClr val="bg1"/>
                </a:solidFill>
                <a:latin typeface="Arial" panose="020B0604020202020204" pitchFamily="34" charset="0"/>
                <a:cs typeface="Arial" panose="020B0604020202020204" pitchFamily="34" charset="0"/>
              </a:rPr>
              <a:t>A light-emitting diode (LED) is a semiconductor light source that emits light when current flows through it.</a:t>
            </a:r>
          </a:p>
        </p:txBody>
      </p:sp>
      <p:pic>
        <p:nvPicPr>
          <p:cNvPr id="5" name="Picture 4"/>
          <p:cNvPicPr>
            <a:picLocks noChangeAspect="1"/>
          </p:cNvPicPr>
          <p:nvPr/>
        </p:nvPicPr>
        <p:blipFill>
          <a:blip r:embed="rId2"/>
          <a:stretch>
            <a:fillRect/>
          </a:stretch>
        </p:blipFill>
        <p:spPr>
          <a:xfrm>
            <a:off x="6703943" y="2639046"/>
            <a:ext cx="4931853" cy="3655736"/>
          </a:xfrm>
          <a:prstGeom prst="rect">
            <a:avLst/>
          </a:prstGeom>
        </p:spPr>
      </p:pic>
    </p:spTree>
    <p:extLst>
      <p:ext uri="{BB962C8B-B14F-4D97-AF65-F5344CB8AC3E}">
        <p14:creationId xmlns:p14="http://schemas.microsoft.com/office/powerpoint/2010/main" val="17640156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333624" y="962024"/>
            <a:ext cx="5381626" cy="496229"/>
          </a:xfrm>
        </p:spPr>
        <p:txBody>
          <a:bodyPr>
            <a:noAutofit/>
          </a:bodyPr>
          <a:lstStyle/>
          <a:p>
            <a:r>
              <a:rPr lang="en-US" sz="2400" b="1" dirty="0">
                <a:solidFill>
                  <a:schemeClr val="bg1"/>
                </a:solidFill>
                <a:latin typeface="Times New Roman" panose="02020603050405020304" pitchFamily="18" charset="0"/>
                <a:cs typeface="Times New Roman" panose="02020603050405020304" pitchFamily="18" charset="0"/>
              </a:rPr>
              <a:t>Circuit diagram(Simulation : </a:t>
            </a:r>
          </a:p>
        </p:txBody>
      </p:sp>
      <p:pic>
        <p:nvPicPr>
          <p:cNvPr id="3" name="Picture 2"/>
          <p:cNvPicPr>
            <a:picLocks noChangeAspect="1"/>
          </p:cNvPicPr>
          <p:nvPr/>
        </p:nvPicPr>
        <p:blipFill>
          <a:blip r:embed="rId2"/>
          <a:stretch>
            <a:fillRect/>
          </a:stretch>
        </p:blipFill>
        <p:spPr>
          <a:xfrm>
            <a:off x="2419349" y="1524929"/>
            <a:ext cx="7125317" cy="3543503"/>
          </a:xfrm>
          <a:prstGeom prst="rect">
            <a:avLst/>
          </a:prstGeom>
        </p:spPr>
      </p:pic>
      <p:sp>
        <p:nvSpPr>
          <p:cNvPr id="4" name="TextBox 3"/>
          <p:cNvSpPr txBox="1"/>
          <p:nvPr/>
        </p:nvSpPr>
        <p:spPr>
          <a:xfrm>
            <a:off x="4495800" y="5135108"/>
            <a:ext cx="3219450" cy="400110"/>
          </a:xfrm>
          <a:prstGeom prst="rect">
            <a:avLst/>
          </a:prstGeom>
          <a:noFill/>
        </p:spPr>
        <p:txBody>
          <a:bodyPr wrap="square" rtlCol="0">
            <a:spAutoFit/>
          </a:bodyPr>
          <a:lstStyle/>
          <a:p>
            <a:r>
              <a:rPr lang="en-US" sz="2000" i="1" dirty="0">
                <a:solidFill>
                  <a:schemeClr val="bg1"/>
                </a:solidFill>
                <a:latin typeface="Times New Roman" panose="02020603050405020304" pitchFamily="18" charset="0"/>
                <a:cs typeface="Times New Roman" panose="02020603050405020304" pitchFamily="18" charset="0"/>
              </a:rPr>
              <a:t>Fig: Schematic Diagram</a:t>
            </a:r>
          </a:p>
        </p:txBody>
      </p:sp>
    </p:spTree>
    <p:extLst>
      <p:ext uri="{BB962C8B-B14F-4D97-AF65-F5344CB8AC3E}">
        <p14:creationId xmlns:p14="http://schemas.microsoft.com/office/powerpoint/2010/main" val="558852405"/>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66051" y="1119243"/>
            <a:ext cx="4011668" cy="484684"/>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Circuit explanation:</a:t>
            </a:r>
          </a:p>
        </p:txBody>
      </p:sp>
      <p:sp>
        <p:nvSpPr>
          <p:cNvPr id="3" name="Subtitle 2"/>
          <p:cNvSpPr>
            <a:spLocks noGrp="1"/>
          </p:cNvSpPr>
          <p:nvPr>
            <p:ph type="subTitle" idx="1"/>
          </p:nvPr>
        </p:nvSpPr>
        <p:spPr>
          <a:xfrm>
            <a:off x="2359300" y="1603927"/>
            <a:ext cx="7460975" cy="4006297"/>
          </a:xfrm>
        </p:spPr>
        <p:txBody>
          <a:bodyPr>
            <a:noAutofit/>
          </a:bodyPr>
          <a:lstStyle/>
          <a:p>
            <a:pPr marL="285750" indent="-285750" algn="just">
              <a:buFont typeface="Wingdings" panose="05000000000000000000" pitchFamily="2" charset="2"/>
              <a:buChar char="§"/>
            </a:pPr>
            <a:r>
              <a:rPr lang="en-US" sz="1800" dirty="0">
                <a:solidFill>
                  <a:schemeClr val="bg1"/>
                </a:solidFill>
                <a:latin typeface="Times New Roman" panose="02020603050405020304" pitchFamily="18" charset="0"/>
                <a:cs typeface="Times New Roman" panose="02020603050405020304" pitchFamily="18" charset="0"/>
              </a:rPr>
              <a:t>first of all we select the component for lead charging system7805 Voltage, 1k resistor 1N4007 Diodes, Led, Battery, PCB Board and Draw a schematic design and by placing the component design a PCB Layout </a:t>
            </a:r>
          </a:p>
          <a:p>
            <a:pPr marL="285750" indent="-285750" algn="just">
              <a:buFont typeface="Wingdings" panose="05000000000000000000" pitchFamily="2" charset="2"/>
              <a:buChar char="§"/>
            </a:pPr>
            <a:r>
              <a:rPr lang="en-US" sz="1800" dirty="0">
                <a:solidFill>
                  <a:schemeClr val="bg1"/>
                </a:solidFill>
                <a:latin typeface="Times New Roman" panose="02020603050405020304" pitchFamily="18" charset="0"/>
                <a:cs typeface="Times New Roman" panose="02020603050405020304" pitchFamily="18" charset="0"/>
              </a:rPr>
              <a:t>the diode resistor and 7805 are placing to junction and 12 V lead battery </a:t>
            </a:r>
          </a:p>
          <a:p>
            <a:pPr marL="285750" indent="-285750" algn="just">
              <a:buFont typeface="Wingdings" panose="05000000000000000000" pitchFamily="2" charset="2"/>
              <a:buChar char="§"/>
            </a:pPr>
            <a:r>
              <a:rPr lang="en-US" sz="1800" dirty="0">
                <a:solidFill>
                  <a:schemeClr val="bg1"/>
                </a:solidFill>
                <a:latin typeface="Times New Roman" panose="02020603050405020304" pitchFamily="18" charset="0"/>
                <a:cs typeface="Times New Roman" panose="02020603050405020304" pitchFamily="18" charset="0"/>
              </a:rPr>
              <a:t>In PCB board we implement our circuit following our design </a:t>
            </a:r>
          </a:p>
          <a:p>
            <a:pPr marL="285750" indent="-285750" algn="just">
              <a:buFont typeface="Wingdings" panose="05000000000000000000" pitchFamily="2" charset="2"/>
              <a:buChar char="§"/>
            </a:pPr>
            <a:r>
              <a:rPr lang="en-US" sz="1800" dirty="0">
                <a:solidFill>
                  <a:schemeClr val="bg1"/>
                </a:solidFill>
                <a:latin typeface="Times New Roman" panose="02020603050405020304" pitchFamily="18" charset="0"/>
                <a:cs typeface="Times New Roman" panose="02020603050405020304" pitchFamily="18" charset="0"/>
              </a:rPr>
              <a:t>after placing the component we soldering the circuit and then connect to the battery and charging a phone</a:t>
            </a:r>
            <a:endParaRPr lang="en-US" sz="1800" i="0" dirty="0">
              <a:solidFill>
                <a:schemeClr val="bg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71839577"/>
      </p:ext>
    </p:extLst>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729447" y="2181224"/>
            <a:ext cx="4614204" cy="2198511"/>
          </a:xfrm>
          <a:prstGeom prst="rect">
            <a:avLst/>
          </a:prstGeom>
        </p:spPr>
      </p:pic>
      <p:pic>
        <p:nvPicPr>
          <p:cNvPr id="8" name="Picture 7"/>
          <p:cNvPicPr>
            <a:picLocks noChangeAspect="1"/>
          </p:cNvPicPr>
          <p:nvPr/>
        </p:nvPicPr>
        <p:blipFill rotWithShape="1">
          <a:blip r:embed="rId3"/>
          <a:srcRect t="3473"/>
          <a:stretch/>
        </p:blipFill>
        <p:spPr>
          <a:xfrm>
            <a:off x="6605052" y="2181224"/>
            <a:ext cx="5128192" cy="2198512"/>
          </a:xfrm>
          <a:prstGeom prst="rect">
            <a:avLst/>
          </a:prstGeom>
        </p:spPr>
      </p:pic>
      <p:sp>
        <p:nvSpPr>
          <p:cNvPr id="12" name="TextBox 11"/>
          <p:cNvSpPr txBox="1"/>
          <p:nvPr/>
        </p:nvSpPr>
        <p:spPr>
          <a:xfrm>
            <a:off x="2562045" y="4779034"/>
            <a:ext cx="2329132" cy="370936"/>
          </a:xfrm>
          <a:prstGeom prst="rect">
            <a:avLst/>
          </a:prstGeom>
          <a:noFill/>
        </p:spPr>
        <p:txBody>
          <a:bodyPr wrap="square" rtlCol="0">
            <a:spAutoFit/>
          </a:bodyPr>
          <a:lstStyle/>
          <a:p>
            <a:pPr algn="ctr"/>
            <a:r>
              <a:rPr lang="en-US" b="1" i="1" dirty="0">
                <a:solidFill>
                  <a:schemeClr val="bg1"/>
                </a:solidFill>
                <a:latin typeface="Times New Roman" panose="02020603050405020304" pitchFamily="18" charset="0"/>
                <a:cs typeface="Times New Roman" panose="02020603050405020304" pitchFamily="18" charset="0"/>
              </a:rPr>
              <a:t>Fig: PCB LAYOUT</a:t>
            </a:r>
          </a:p>
        </p:txBody>
      </p:sp>
      <p:sp>
        <p:nvSpPr>
          <p:cNvPr id="13" name="TextBox 12"/>
          <p:cNvSpPr txBox="1"/>
          <p:nvPr/>
        </p:nvSpPr>
        <p:spPr>
          <a:xfrm>
            <a:off x="7418717" y="4779034"/>
            <a:ext cx="2398143" cy="369332"/>
          </a:xfrm>
          <a:prstGeom prst="rect">
            <a:avLst/>
          </a:prstGeom>
          <a:noFill/>
        </p:spPr>
        <p:txBody>
          <a:bodyPr wrap="square" rtlCol="0">
            <a:spAutoFit/>
          </a:bodyPr>
          <a:lstStyle/>
          <a:p>
            <a:pPr algn="ctr"/>
            <a:r>
              <a:rPr lang="en-US" b="1" i="1" dirty="0">
                <a:solidFill>
                  <a:schemeClr val="bg1"/>
                </a:solidFill>
                <a:latin typeface="Times New Roman" panose="02020603050405020304" pitchFamily="18" charset="0"/>
                <a:cs typeface="Times New Roman" panose="02020603050405020304" pitchFamily="18" charset="0"/>
              </a:rPr>
              <a:t>Fig: 3D VIEW</a:t>
            </a:r>
          </a:p>
        </p:txBody>
      </p:sp>
    </p:spTree>
    <p:extLst>
      <p:ext uri="{BB962C8B-B14F-4D97-AF65-F5344CB8AC3E}">
        <p14:creationId xmlns:p14="http://schemas.microsoft.com/office/powerpoint/2010/main" val="267827737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62974" y="1578634"/>
            <a:ext cx="2208362"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HARDWARE :</a:t>
            </a:r>
          </a:p>
        </p:txBody>
      </p:sp>
      <p:pic>
        <p:nvPicPr>
          <p:cNvPr id="5" name="Picture 4"/>
          <p:cNvPicPr>
            <a:picLocks noChangeAspect="1"/>
          </p:cNvPicPr>
          <p:nvPr/>
        </p:nvPicPr>
        <p:blipFill>
          <a:blip r:embed="rId2"/>
          <a:stretch>
            <a:fillRect/>
          </a:stretch>
        </p:blipFill>
        <p:spPr>
          <a:xfrm>
            <a:off x="1362974" y="2298939"/>
            <a:ext cx="4373592" cy="2342071"/>
          </a:xfrm>
          <a:prstGeom prst="rect">
            <a:avLst/>
          </a:prstGeom>
        </p:spPr>
      </p:pic>
      <p:pic>
        <p:nvPicPr>
          <p:cNvPr id="6" name="Picture 5"/>
          <p:cNvPicPr>
            <a:picLocks noChangeAspect="1"/>
          </p:cNvPicPr>
          <p:nvPr/>
        </p:nvPicPr>
        <p:blipFill>
          <a:blip r:embed="rId3"/>
          <a:stretch>
            <a:fillRect/>
          </a:stretch>
        </p:blipFill>
        <p:spPr>
          <a:xfrm>
            <a:off x="5736566" y="2298938"/>
            <a:ext cx="4831215" cy="2342071"/>
          </a:xfrm>
          <a:prstGeom prst="rect">
            <a:avLst/>
          </a:prstGeom>
        </p:spPr>
      </p:pic>
      <p:sp>
        <p:nvSpPr>
          <p:cNvPr id="7" name="Rectangle 6"/>
          <p:cNvSpPr/>
          <p:nvPr/>
        </p:nvSpPr>
        <p:spPr>
          <a:xfrm>
            <a:off x="4325347" y="4783710"/>
            <a:ext cx="3926459" cy="400110"/>
          </a:xfrm>
          <a:prstGeom prst="rect">
            <a:avLst/>
          </a:prstGeom>
        </p:spPr>
        <p:txBody>
          <a:bodyPr wrap="none">
            <a:spAutoFit/>
          </a:bodyPr>
          <a:lstStyle/>
          <a:p>
            <a:r>
              <a:rPr lang="en-US" sz="2000" b="1" i="1" dirty="0">
                <a:solidFill>
                  <a:srgbClr val="000000"/>
                </a:solidFill>
                <a:latin typeface="Times New Roman" panose="02020603050405020304" pitchFamily="18" charset="0"/>
                <a:cs typeface="Times New Roman" panose="02020603050405020304" pitchFamily="18" charset="0"/>
              </a:rPr>
              <a:t>Fig : Lead battery charger Circuit</a:t>
            </a:r>
            <a:endParaRPr lang="en-US" sz="36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49538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video-166005795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lum contrast="20000"/>
          </a:blip>
          <a:srcRect t="7868" b="7868"/>
          <a:stretch/>
        </p:blipFill>
        <p:spPr>
          <a:xfrm>
            <a:off x="1276350" y="1381124"/>
            <a:ext cx="9705975" cy="459787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 name="TextBox 5"/>
          <p:cNvSpPr txBox="1"/>
          <p:nvPr/>
        </p:nvSpPr>
        <p:spPr>
          <a:xfrm>
            <a:off x="1666875" y="857904"/>
            <a:ext cx="3305175" cy="461665"/>
          </a:xfrm>
          <a:prstGeom prst="rect">
            <a:avLst/>
          </a:prstGeom>
          <a:noFill/>
        </p:spPr>
        <p:txBody>
          <a:bodyPr wrap="square" rtlCol="0">
            <a:spAutoFit/>
          </a:bodyPr>
          <a:lstStyle/>
          <a:p>
            <a:r>
              <a:rPr lang="en-US" sz="2400" b="1" dirty="0">
                <a:solidFill>
                  <a:schemeClr val="bg1"/>
                </a:solidFill>
                <a:latin typeface="Times New Roman" panose="02020603050405020304" pitchFamily="18" charset="0"/>
                <a:cs typeface="Times New Roman" panose="02020603050405020304" pitchFamily="18" charset="0"/>
              </a:rPr>
              <a:t>DEMOSTRATION</a:t>
            </a:r>
          </a:p>
        </p:txBody>
      </p:sp>
    </p:spTree>
    <p:extLst>
      <p:ext uri="{BB962C8B-B14F-4D97-AF65-F5344CB8AC3E}">
        <p14:creationId xmlns:p14="http://schemas.microsoft.com/office/powerpoint/2010/main" val="219990488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4833" y="1271450"/>
            <a:ext cx="2945741" cy="477838"/>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Cost Analysis:</a:t>
            </a:r>
          </a:p>
        </p:txBody>
      </p:sp>
      <p:graphicFrame>
        <p:nvGraphicFramePr>
          <p:cNvPr id="7" name="Table 6"/>
          <p:cNvGraphicFramePr>
            <a:graphicFrameLocks noGrp="1"/>
          </p:cNvGraphicFramePr>
          <p:nvPr>
            <p:extLst>
              <p:ext uri="{D42A27DB-BD31-4B8C-83A1-F6EECF244321}">
                <p14:modId xmlns:p14="http://schemas.microsoft.com/office/powerpoint/2010/main" val="627565029"/>
              </p:ext>
            </p:extLst>
          </p:nvPr>
        </p:nvGraphicFramePr>
        <p:xfrm>
          <a:off x="2165350" y="2138890"/>
          <a:ext cx="8628156" cy="3957107"/>
        </p:xfrm>
        <a:graphic>
          <a:graphicData uri="http://schemas.openxmlformats.org/drawingml/2006/table">
            <a:tbl>
              <a:tblPr firstRow="1" bandRow="1">
                <a:tableStyleId>{E929F9F4-4A8F-4326-A1B4-22849713DDAB}</a:tableStyleId>
              </a:tblPr>
              <a:tblGrid>
                <a:gridCol w="4314078">
                  <a:extLst>
                    <a:ext uri="{9D8B030D-6E8A-4147-A177-3AD203B41FA5}">
                      <a16:colId xmlns:a16="http://schemas.microsoft.com/office/drawing/2014/main" val="20000"/>
                    </a:ext>
                  </a:extLst>
                </a:gridCol>
                <a:gridCol w="4314078">
                  <a:extLst>
                    <a:ext uri="{9D8B030D-6E8A-4147-A177-3AD203B41FA5}">
                      <a16:colId xmlns:a16="http://schemas.microsoft.com/office/drawing/2014/main" val="20001"/>
                    </a:ext>
                  </a:extLst>
                </a:gridCol>
              </a:tblGrid>
              <a:tr h="462190">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Components</a:t>
                      </a:r>
                    </a:p>
                  </a:txBody>
                  <a:tcPr>
                    <a:solidFill>
                      <a:schemeClr val="tx1"/>
                    </a:solidFill>
                  </a:tcPr>
                </a:tc>
                <a:tc>
                  <a:txBody>
                    <a:bodyPr/>
                    <a:lstStyle/>
                    <a:p>
                      <a:pPr algn="ctr"/>
                      <a:r>
                        <a:rPr lang="en-US" sz="1800" dirty="0">
                          <a:solidFill>
                            <a:schemeClr val="bg1"/>
                          </a:solidFill>
                          <a:latin typeface="Times New Roman" panose="02020603050405020304" pitchFamily="18" charset="0"/>
                          <a:cs typeface="Times New Roman" panose="02020603050405020304" pitchFamily="18" charset="0"/>
                        </a:rPr>
                        <a:t>Estimate Price</a:t>
                      </a:r>
                    </a:p>
                  </a:txBody>
                  <a:tcPr>
                    <a:solidFill>
                      <a:schemeClr val="tx1"/>
                    </a:solidFill>
                  </a:tcPr>
                </a:tc>
                <a:extLst>
                  <a:ext uri="{0D108BD9-81ED-4DB2-BD59-A6C34878D82A}">
                    <a16:rowId xmlns:a16="http://schemas.microsoft.com/office/drawing/2014/main" val="10000"/>
                  </a:ext>
                </a:extLst>
              </a:tr>
              <a:tr h="462190">
                <a:tc>
                  <a:txBody>
                    <a:bodyPr/>
                    <a:lstStyle/>
                    <a:p>
                      <a:pPr algn="ctr"/>
                      <a:r>
                        <a:rPr lang="en-US" dirty="0">
                          <a:solidFill>
                            <a:schemeClr val="bg1"/>
                          </a:solidFill>
                          <a:latin typeface="Times New Roman" panose="02020603050405020304" pitchFamily="18" charset="0"/>
                          <a:cs typeface="Times New Roman" panose="02020603050405020304" pitchFamily="18" charset="0"/>
                        </a:rPr>
                        <a:t>7805 Voltage regulator</a:t>
                      </a:r>
                    </a:p>
                  </a:txBody>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20 </a:t>
                      </a:r>
                      <a:r>
                        <a:rPr lang="en-US" dirty="0" err="1">
                          <a:solidFill>
                            <a:schemeClr val="bg1"/>
                          </a:solidFill>
                          <a:latin typeface="Times New Roman" panose="02020603050405020304" pitchFamily="18" charset="0"/>
                          <a:cs typeface="Times New Roman" panose="02020603050405020304" pitchFamily="18" charset="0"/>
                        </a:rPr>
                        <a:t>Tk</a:t>
                      </a:r>
                      <a:endParaRPr lang="en-US"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r h="462190">
                <a:tc>
                  <a:txBody>
                    <a:bodyPr/>
                    <a:lstStyle/>
                    <a:p>
                      <a:pPr algn="ctr"/>
                      <a:r>
                        <a:rPr lang="en-US" dirty="0">
                          <a:solidFill>
                            <a:schemeClr val="bg1"/>
                          </a:solidFill>
                          <a:latin typeface="Times New Roman" panose="02020603050405020304" pitchFamily="18" charset="0"/>
                          <a:cs typeface="Times New Roman" panose="02020603050405020304" pitchFamily="18" charset="0"/>
                        </a:rPr>
                        <a:t>1K Resistor</a:t>
                      </a:r>
                    </a:p>
                  </a:txBody>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 </a:t>
                      </a:r>
                      <a:r>
                        <a:rPr lang="en-US" dirty="0" err="1">
                          <a:solidFill>
                            <a:schemeClr val="bg1"/>
                          </a:solidFill>
                          <a:latin typeface="Times New Roman" panose="02020603050405020304" pitchFamily="18" charset="0"/>
                          <a:cs typeface="Times New Roman" panose="02020603050405020304" pitchFamily="18" charset="0"/>
                        </a:rPr>
                        <a:t>Tk</a:t>
                      </a:r>
                      <a:endParaRPr lang="en-US"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2"/>
                  </a:ext>
                </a:extLst>
              </a:tr>
              <a:tr h="462190">
                <a:tc>
                  <a:txBody>
                    <a:bodyPr/>
                    <a:lstStyle/>
                    <a:p>
                      <a:pPr algn="ctr"/>
                      <a:r>
                        <a:rPr lang="en-US" dirty="0">
                          <a:solidFill>
                            <a:schemeClr val="bg1"/>
                          </a:solidFill>
                          <a:latin typeface="Times New Roman" panose="02020603050405020304" pitchFamily="18" charset="0"/>
                          <a:cs typeface="Times New Roman" panose="02020603050405020304" pitchFamily="18" charset="0"/>
                        </a:rPr>
                        <a:t>1N4007 Diode</a:t>
                      </a:r>
                    </a:p>
                  </a:txBody>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15 </a:t>
                      </a:r>
                      <a:r>
                        <a:rPr lang="en-US" dirty="0" err="1">
                          <a:solidFill>
                            <a:schemeClr val="bg1"/>
                          </a:solidFill>
                          <a:latin typeface="Times New Roman" panose="02020603050405020304" pitchFamily="18" charset="0"/>
                          <a:cs typeface="Times New Roman" panose="02020603050405020304" pitchFamily="18" charset="0"/>
                        </a:rPr>
                        <a:t>Tk</a:t>
                      </a:r>
                      <a:endParaRPr lang="en-US"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3"/>
                  </a:ext>
                </a:extLst>
              </a:tr>
              <a:tr h="462190">
                <a:tc>
                  <a:txBody>
                    <a:bodyPr/>
                    <a:lstStyle/>
                    <a:p>
                      <a:pPr algn="ctr"/>
                      <a:r>
                        <a:rPr lang="en-US" dirty="0">
                          <a:solidFill>
                            <a:schemeClr val="bg1"/>
                          </a:solidFill>
                          <a:latin typeface="Times New Roman" panose="02020603050405020304" pitchFamily="18" charset="0"/>
                          <a:cs typeface="Times New Roman" panose="02020603050405020304" pitchFamily="18" charset="0"/>
                        </a:rPr>
                        <a:t>LED*1</a:t>
                      </a:r>
                    </a:p>
                  </a:txBody>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5 </a:t>
                      </a:r>
                      <a:r>
                        <a:rPr lang="en-US" dirty="0" err="1">
                          <a:solidFill>
                            <a:schemeClr val="bg1"/>
                          </a:solidFill>
                          <a:latin typeface="Times New Roman" panose="02020603050405020304" pitchFamily="18" charset="0"/>
                          <a:cs typeface="Times New Roman" panose="02020603050405020304" pitchFamily="18" charset="0"/>
                        </a:rPr>
                        <a:t>Tk</a:t>
                      </a:r>
                      <a:endParaRPr lang="en-US"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4"/>
                  </a:ext>
                </a:extLst>
              </a:tr>
              <a:tr h="462190">
                <a:tc>
                  <a:txBody>
                    <a:bodyPr/>
                    <a:lstStyle/>
                    <a:p>
                      <a:pPr algn="ctr"/>
                      <a:r>
                        <a:rPr lang="en-US" dirty="0">
                          <a:solidFill>
                            <a:schemeClr val="bg1"/>
                          </a:solidFill>
                          <a:latin typeface="Times New Roman" panose="02020603050405020304" pitchFamily="18" charset="0"/>
                          <a:cs typeface="Times New Roman" panose="02020603050405020304" pitchFamily="18" charset="0"/>
                        </a:rPr>
                        <a:t>Lead</a:t>
                      </a:r>
                      <a:r>
                        <a:rPr lang="en-US" baseline="0" dirty="0">
                          <a:solidFill>
                            <a:schemeClr val="bg1"/>
                          </a:solidFill>
                          <a:latin typeface="Times New Roman" panose="02020603050405020304" pitchFamily="18" charset="0"/>
                          <a:cs typeface="Times New Roman" panose="02020603050405020304" pitchFamily="18" charset="0"/>
                        </a:rPr>
                        <a:t> Acid Battery</a:t>
                      </a:r>
                      <a:endParaRPr lang="en-US" dirty="0">
                        <a:solidFill>
                          <a:schemeClr val="bg1"/>
                        </a:solidFill>
                        <a:latin typeface="Times New Roman" panose="02020603050405020304" pitchFamily="18" charset="0"/>
                        <a:cs typeface="Times New Roman" panose="02020603050405020304" pitchFamily="18" charset="0"/>
                      </a:endParaRPr>
                    </a:p>
                  </a:txBody>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350 </a:t>
                      </a:r>
                      <a:r>
                        <a:rPr lang="en-US" dirty="0" err="1">
                          <a:solidFill>
                            <a:schemeClr val="bg1"/>
                          </a:solidFill>
                          <a:latin typeface="Times New Roman" panose="02020603050405020304" pitchFamily="18" charset="0"/>
                          <a:cs typeface="Times New Roman" panose="02020603050405020304" pitchFamily="18" charset="0"/>
                        </a:rPr>
                        <a:t>Tk</a:t>
                      </a:r>
                      <a:endParaRPr lang="en-US"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5"/>
                  </a:ext>
                </a:extLst>
              </a:tr>
              <a:tr h="462190">
                <a:tc>
                  <a:txBody>
                    <a:bodyPr/>
                    <a:lstStyle/>
                    <a:p>
                      <a:pPr algn="ctr"/>
                      <a:r>
                        <a:rPr lang="en-US" dirty="0">
                          <a:solidFill>
                            <a:schemeClr val="bg1"/>
                          </a:solidFill>
                          <a:latin typeface="Times New Roman" panose="02020603050405020304" pitchFamily="18" charset="0"/>
                          <a:cs typeface="Times New Roman" panose="02020603050405020304" pitchFamily="18" charset="0"/>
                        </a:rPr>
                        <a:t>PCB Board</a:t>
                      </a:r>
                    </a:p>
                  </a:txBody>
                  <a:tcPr/>
                </a:tc>
                <a:tc>
                  <a:txBody>
                    <a:bodyPr/>
                    <a:lstStyle/>
                    <a:p>
                      <a:pPr algn="ctr"/>
                      <a:r>
                        <a:rPr lang="en-US" dirty="0">
                          <a:solidFill>
                            <a:schemeClr val="bg1"/>
                          </a:solidFill>
                          <a:latin typeface="Times New Roman" panose="02020603050405020304" pitchFamily="18" charset="0"/>
                          <a:cs typeface="Times New Roman" panose="02020603050405020304" pitchFamily="18" charset="0"/>
                        </a:rPr>
                        <a:t>30</a:t>
                      </a:r>
                      <a:r>
                        <a:rPr lang="en-US" baseline="0" dirty="0">
                          <a:solidFill>
                            <a:schemeClr val="bg1"/>
                          </a:solidFill>
                          <a:latin typeface="Times New Roman" panose="02020603050405020304" pitchFamily="18" charset="0"/>
                          <a:cs typeface="Times New Roman" panose="02020603050405020304" pitchFamily="18" charset="0"/>
                        </a:rPr>
                        <a:t> </a:t>
                      </a:r>
                      <a:r>
                        <a:rPr lang="en-US" baseline="0" dirty="0" err="1">
                          <a:solidFill>
                            <a:schemeClr val="bg1"/>
                          </a:solidFill>
                          <a:latin typeface="Times New Roman" panose="02020603050405020304" pitchFamily="18" charset="0"/>
                          <a:cs typeface="Times New Roman" panose="02020603050405020304" pitchFamily="18" charset="0"/>
                        </a:rPr>
                        <a:t>Tk</a:t>
                      </a:r>
                      <a:endParaRPr lang="en-US"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6"/>
                  </a:ext>
                </a:extLst>
              </a:tr>
              <a:tr h="721777">
                <a:tc>
                  <a:txBody>
                    <a:bodyPr/>
                    <a:lstStyle/>
                    <a:p>
                      <a:pPr algn="ctr"/>
                      <a:r>
                        <a:rPr lang="en-US" sz="3200" b="1" dirty="0">
                          <a:solidFill>
                            <a:schemeClr val="bg1"/>
                          </a:solidFill>
                          <a:latin typeface="Times New Roman" panose="02020603050405020304" pitchFamily="18" charset="0"/>
                          <a:cs typeface="Times New Roman" panose="02020603050405020304" pitchFamily="18" charset="0"/>
                        </a:rPr>
                        <a:t>Total</a:t>
                      </a:r>
                    </a:p>
                  </a:txBody>
                  <a:tcPr/>
                </a:tc>
                <a:tc>
                  <a:txBody>
                    <a:bodyPr/>
                    <a:lstStyle/>
                    <a:p>
                      <a:pPr algn="ctr"/>
                      <a:r>
                        <a:rPr lang="en-US" sz="3200" b="1" dirty="0">
                          <a:solidFill>
                            <a:schemeClr val="bg1"/>
                          </a:solidFill>
                          <a:latin typeface="Times New Roman" panose="02020603050405020304" pitchFamily="18" charset="0"/>
                          <a:cs typeface="Times New Roman" panose="02020603050405020304" pitchFamily="18" charset="0"/>
                        </a:rPr>
                        <a:t>425 </a:t>
                      </a:r>
                      <a:r>
                        <a:rPr lang="en-US" sz="3200" b="1" dirty="0" err="1">
                          <a:solidFill>
                            <a:schemeClr val="bg1"/>
                          </a:solidFill>
                          <a:latin typeface="Times New Roman" panose="02020603050405020304" pitchFamily="18" charset="0"/>
                          <a:cs typeface="Times New Roman" panose="02020603050405020304" pitchFamily="18" charset="0"/>
                        </a:rPr>
                        <a:t>Tk</a:t>
                      </a:r>
                      <a:endParaRPr lang="en-US" sz="32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901792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88850" y="1652528"/>
            <a:ext cx="2833599" cy="477837"/>
          </a:xfrm>
        </p:spPr>
        <p:txBody>
          <a:bodyPr>
            <a:normAutofit/>
          </a:bodyPr>
          <a:lstStyle/>
          <a:p>
            <a:r>
              <a:rPr lang="en-US" sz="2400" b="1" dirty="0">
                <a:solidFill>
                  <a:schemeClr val="bg1"/>
                </a:solidFill>
                <a:latin typeface="Times New Roman" panose="02020603050405020304" pitchFamily="18" charset="0"/>
                <a:cs typeface="Times New Roman" panose="02020603050405020304" pitchFamily="18" charset="0"/>
              </a:rPr>
              <a:t>Advantages :</a:t>
            </a:r>
          </a:p>
        </p:txBody>
      </p:sp>
      <p:sp>
        <p:nvSpPr>
          <p:cNvPr id="3" name="Subtitle 2"/>
          <p:cNvSpPr>
            <a:spLocks noGrp="1"/>
          </p:cNvSpPr>
          <p:nvPr>
            <p:ph type="subTitle" idx="1"/>
          </p:nvPr>
        </p:nvSpPr>
        <p:spPr>
          <a:xfrm>
            <a:off x="1962688" y="2318005"/>
            <a:ext cx="9362537" cy="2676689"/>
          </a:xfrm>
        </p:spPr>
        <p:txBody>
          <a:bodyPr>
            <a:normAutofit/>
          </a:bodyPr>
          <a:lstStyle/>
          <a:p>
            <a:pPr marL="342900" indent="-342900">
              <a:buFont typeface="Wingdings" panose="05000000000000000000" pitchFamily="2" charset="2"/>
              <a:buChar char="Ø"/>
            </a:pPr>
            <a:r>
              <a:rPr lang="en-US" sz="1800" i="0" dirty="0">
                <a:solidFill>
                  <a:srgbClr val="202124"/>
                </a:solidFill>
                <a:effectLst/>
                <a:latin typeface="Arial" panose="020B0604020202020204" pitchFamily="34" charset="0"/>
              </a:rPr>
              <a:t>Inexpensive ;</a:t>
            </a:r>
          </a:p>
          <a:p>
            <a:pPr marL="342900" indent="-342900">
              <a:buFont typeface="Wingdings" panose="05000000000000000000" pitchFamily="2" charset="2"/>
              <a:buChar char="Ø"/>
            </a:pPr>
            <a:r>
              <a:rPr lang="en-US" sz="1600" b="1" i="0" dirty="0">
                <a:solidFill>
                  <a:srgbClr val="202124"/>
                </a:solidFill>
                <a:effectLst/>
                <a:latin typeface="Arial" panose="020B0604020202020204" pitchFamily="34" charset="0"/>
              </a:rPr>
              <a:t> </a:t>
            </a:r>
            <a:r>
              <a:rPr lang="en-US" sz="1800" i="0" dirty="0">
                <a:solidFill>
                  <a:srgbClr val="202124"/>
                </a:solidFill>
                <a:effectLst/>
                <a:latin typeface="Arial" panose="020B0604020202020204" pitchFamily="34" charset="0"/>
              </a:rPr>
              <a:t>simple to manufacture ;</a:t>
            </a:r>
          </a:p>
          <a:p>
            <a:pPr marL="342900" indent="-342900">
              <a:buFont typeface="Wingdings" panose="05000000000000000000" pitchFamily="2" charset="2"/>
              <a:buChar char="Ø"/>
            </a:pPr>
            <a:r>
              <a:rPr lang="en-US" sz="1800" b="0" i="0" dirty="0">
                <a:solidFill>
                  <a:schemeClr val="bg1"/>
                </a:solidFill>
                <a:effectLst/>
                <a:latin typeface="Arial" panose="020B0604020202020204" pitchFamily="34" charset="0"/>
                <a:cs typeface="Arial" panose="020B0604020202020204" pitchFamily="34" charset="0"/>
              </a:rPr>
              <a:t>Mature, reliable and well-understood technology ;</a:t>
            </a:r>
          </a:p>
          <a:p>
            <a:pPr marL="342900" indent="-342900">
              <a:buFont typeface="Wingdings" panose="05000000000000000000" pitchFamily="2" charset="2"/>
              <a:buChar char="Ø"/>
            </a:pPr>
            <a:r>
              <a:rPr lang="en-US" sz="1800" b="0" i="0" dirty="0">
                <a:solidFill>
                  <a:schemeClr val="bg1"/>
                </a:solidFill>
                <a:effectLst/>
                <a:latin typeface="Arial" panose="020B0604020202020204" pitchFamily="34" charset="0"/>
                <a:cs typeface="Arial" panose="020B0604020202020204" pitchFamily="34" charset="0"/>
              </a:rPr>
              <a:t>Capable of high discharge rates ;</a:t>
            </a:r>
          </a:p>
          <a:p>
            <a:pPr marL="342900" indent="-342900">
              <a:buFont typeface="Wingdings" panose="05000000000000000000" pitchFamily="2" charset="2"/>
              <a:buChar char="Ø"/>
            </a:pPr>
            <a:r>
              <a:rPr lang="en-US" sz="1800" b="0" i="0" dirty="0">
                <a:solidFill>
                  <a:schemeClr val="bg1"/>
                </a:solidFill>
                <a:effectLst/>
                <a:latin typeface="Arial" panose="020B0604020202020204" pitchFamily="34" charset="0"/>
                <a:cs typeface="Arial" panose="020B0604020202020204" pitchFamily="34" charset="0"/>
              </a:rPr>
              <a:t>The self-discharge is among the lowest of rechargeable battery systems.</a:t>
            </a:r>
            <a:endParaRPr lang="en-US"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8182882"/>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8415" y="1435444"/>
            <a:ext cx="4209041" cy="964233"/>
          </a:xfrm>
          <a:solidFill>
            <a:schemeClr val="bg1"/>
          </a:solidFill>
        </p:spPr>
        <p:txBody>
          <a:bodyPr>
            <a:normAutofit fontScale="90000"/>
          </a:bodyPr>
          <a:lstStyle/>
          <a:p>
            <a:r>
              <a:rPr lang="en-US" b="1" dirty="0">
                <a:latin typeface="Times New Roman" panose="02020603050405020304" pitchFamily="18" charset="0"/>
                <a:cs typeface="Times New Roman" panose="02020603050405020304" pitchFamily="18" charset="0"/>
              </a:rPr>
              <a:t> Presentation On  </a:t>
            </a:r>
          </a:p>
        </p:txBody>
      </p:sp>
      <p:pic>
        <p:nvPicPr>
          <p:cNvPr id="4" name="Picture 3"/>
          <p:cNvPicPr>
            <a:picLocks noChangeAspect="1"/>
          </p:cNvPicPr>
          <p:nvPr/>
        </p:nvPicPr>
        <p:blipFill>
          <a:blip r:embed="rId2"/>
          <a:stretch>
            <a:fillRect/>
          </a:stretch>
        </p:blipFill>
        <p:spPr>
          <a:xfrm>
            <a:off x="1350212" y="2454019"/>
            <a:ext cx="9961727" cy="749873"/>
          </a:xfrm>
          <a:prstGeom prst="rect">
            <a:avLst/>
          </a:prstGeom>
          <a:solidFill>
            <a:schemeClr val="tx1"/>
          </a:solidFill>
        </p:spPr>
      </p:pic>
    </p:spTree>
    <p:extLst>
      <p:ext uri="{BB962C8B-B14F-4D97-AF65-F5344CB8AC3E}">
        <p14:creationId xmlns:p14="http://schemas.microsoft.com/office/powerpoint/2010/main" val="868933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52649" y="1570038"/>
            <a:ext cx="8791575" cy="477837"/>
          </a:xfrm>
        </p:spPr>
        <p:txBody>
          <a:bodyPr>
            <a:normAutofit/>
          </a:bodyPr>
          <a:lstStyle/>
          <a:p>
            <a:r>
              <a:rPr lang="en-US" sz="2400" b="1" dirty="0">
                <a:solidFill>
                  <a:schemeClr val="bg1"/>
                </a:solidFill>
                <a:latin typeface="Arial" panose="020B0604020202020204" pitchFamily="34" charset="0"/>
                <a:cs typeface="Arial" panose="020B0604020202020204" pitchFamily="34" charset="0"/>
              </a:rPr>
              <a:t>Disadvantages :</a:t>
            </a:r>
          </a:p>
        </p:txBody>
      </p:sp>
      <p:sp>
        <p:nvSpPr>
          <p:cNvPr id="3" name="Subtitle 2"/>
          <p:cNvSpPr>
            <a:spLocks noGrp="1"/>
          </p:cNvSpPr>
          <p:nvPr>
            <p:ph type="subTitle" idx="1"/>
          </p:nvPr>
        </p:nvSpPr>
        <p:spPr>
          <a:xfrm>
            <a:off x="1990724" y="2377524"/>
            <a:ext cx="8829676" cy="2851702"/>
          </a:xfrm>
        </p:spPr>
        <p:txBody>
          <a:bodyPr>
            <a:normAutofit/>
          </a:bodyPr>
          <a:lstStyle/>
          <a:p>
            <a:pPr marL="342900" indent="-342900">
              <a:buFont typeface="Wingdings" panose="05000000000000000000" pitchFamily="2" charset="2"/>
              <a:buChar char="Ø"/>
            </a:pPr>
            <a:r>
              <a:rPr lang="en-US" sz="1800" b="0" i="0" dirty="0">
                <a:solidFill>
                  <a:schemeClr val="bg1"/>
                </a:solidFill>
                <a:effectLst/>
                <a:latin typeface="Arial" panose="020B0604020202020204" pitchFamily="34" charset="0"/>
                <a:cs typeface="Arial" panose="020B0604020202020204" pitchFamily="34" charset="0"/>
              </a:rPr>
              <a:t>Low energy density ;</a:t>
            </a:r>
          </a:p>
          <a:p>
            <a:pPr marL="342900" indent="-342900">
              <a:buFont typeface="Wingdings" panose="05000000000000000000" pitchFamily="2" charset="2"/>
              <a:buChar char="Ø"/>
            </a:pPr>
            <a:r>
              <a:rPr lang="en-US" sz="1800" b="0" i="0" dirty="0">
                <a:solidFill>
                  <a:schemeClr val="bg1"/>
                </a:solidFill>
                <a:effectLst/>
                <a:latin typeface="Arial" panose="020B0604020202020204" pitchFamily="34" charset="0"/>
                <a:cs typeface="Arial" panose="020B0604020202020204" pitchFamily="34" charset="0"/>
              </a:rPr>
              <a:t>Thermal runaway can occur if improperly charged ;</a:t>
            </a:r>
          </a:p>
          <a:p>
            <a:pPr marL="342900" indent="-342900">
              <a:buFont typeface="Wingdings" panose="05000000000000000000" pitchFamily="2" charset="2"/>
              <a:buChar char="Ø"/>
            </a:pPr>
            <a:r>
              <a:rPr lang="en-US" sz="1800" b="0" i="0" dirty="0">
                <a:solidFill>
                  <a:schemeClr val="bg1"/>
                </a:solidFill>
                <a:effectLst/>
                <a:latin typeface="Arial" panose="020B0604020202020204" pitchFamily="34" charset="0"/>
                <a:cs typeface="Arial" panose="020B0604020202020204" pitchFamily="34" charset="0"/>
              </a:rPr>
              <a:t>cannot be stored in a discharged condition ;</a:t>
            </a:r>
          </a:p>
          <a:p>
            <a:pPr marL="342900" indent="-342900">
              <a:buFont typeface="Wingdings" panose="05000000000000000000" pitchFamily="2" charset="2"/>
              <a:buChar char="Ø"/>
            </a:pPr>
            <a:r>
              <a:rPr lang="en-US" sz="1800" b="0" i="0" dirty="0">
                <a:solidFill>
                  <a:schemeClr val="bg1"/>
                </a:solidFill>
                <a:effectLst/>
                <a:latin typeface="Arial" panose="020B0604020202020204" pitchFamily="34" charset="0"/>
                <a:cs typeface="Arial" panose="020B0604020202020204" pitchFamily="34" charset="0"/>
              </a:rPr>
              <a:t>Transportation restrictions on flooded lead acid - there are environmental concerns regarding spillage ;</a:t>
            </a:r>
          </a:p>
          <a:p>
            <a:pPr marL="342900" indent="-342900">
              <a:buFont typeface="Wingdings" panose="05000000000000000000" pitchFamily="2" charset="2"/>
              <a:buChar char="Ø"/>
            </a:pPr>
            <a:r>
              <a:rPr lang="en-US" sz="1800" b="0" i="0" dirty="0">
                <a:solidFill>
                  <a:schemeClr val="bg1"/>
                </a:solidFill>
                <a:effectLst/>
                <a:latin typeface="Arial" panose="020B0604020202020204" pitchFamily="34" charset="0"/>
                <a:cs typeface="Arial" panose="020B0604020202020204" pitchFamily="34" charset="0"/>
              </a:rPr>
              <a:t>Allows only a limited number of full discharge cycles.</a:t>
            </a:r>
            <a:endParaRPr lang="en-US" sz="1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3350036"/>
      </p:ext>
    </p:extLst>
  </p:cSld>
  <p:clrMapOvr>
    <a:masterClrMapping/>
  </p:clrMapOvr>
  <mc:AlternateContent xmlns:mc="http://schemas.openxmlformats.org/markup-compatibility/2006" xmlns:p14="http://schemas.microsoft.com/office/powerpoint/2010/main">
    <mc:Choice Requires="p14">
      <p:transition spd="slow" p14:dur="39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Man Write A Conclusion With A Black Background Stock Photo - Download  Image Now - Adult, Adults Only, Agreement - i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97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732041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Thank You Sign Pictures | Download Free Images on Unspl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31146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Any Questions Images – Browse 3,732 Stock Photos, Vectors, and Video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6048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73738042"/>
              </p:ext>
            </p:extLst>
          </p:nvPr>
        </p:nvGraphicFramePr>
        <p:xfrm>
          <a:off x="1233579" y="1742539"/>
          <a:ext cx="9506307" cy="3899134"/>
        </p:xfrm>
        <a:graphic>
          <a:graphicData uri="http://schemas.openxmlformats.org/drawingml/2006/table">
            <a:tbl>
              <a:tblPr/>
              <a:tblGrid>
                <a:gridCol w="1357479">
                  <a:extLst>
                    <a:ext uri="{9D8B030D-6E8A-4147-A177-3AD203B41FA5}">
                      <a16:colId xmlns:a16="http://schemas.microsoft.com/office/drawing/2014/main" val="20000"/>
                    </a:ext>
                  </a:extLst>
                </a:gridCol>
                <a:gridCol w="1358138">
                  <a:extLst>
                    <a:ext uri="{9D8B030D-6E8A-4147-A177-3AD203B41FA5}">
                      <a16:colId xmlns:a16="http://schemas.microsoft.com/office/drawing/2014/main" val="20001"/>
                    </a:ext>
                  </a:extLst>
                </a:gridCol>
                <a:gridCol w="1358138">
                  <a:extLst>
                    <a:ext uri="{9D8B030D-6E8A-4147-A177-3AD203B41FA5}">
                      <a16:colId xmlns:a16="http://schemas.microsoft.com/office/drawing/2014/main" val="20002"/>
                    </a:ext>
                  </a:extLst>
                </a:gridCol>
                <a:gridCol w="1358138">
                  <a:extLst>
                    <a:ext uri="{9D8B030D-6E8A-4147-A177-3AD203B41FA5}">
                      <a16:colId xmlns:a16="http://schemas.microsoft.com/office/drawing/2014/main" val="20003"/>
                    </a:ext>
                  </a:extLst>
                </a:gridCol>
                <a:gridCol w="1358138">
                  <a:extLst>
                    <a:ext uri="{9D8B030D-6E8A-4147-A177-3AD203B41FA5}">
                      <a16:colId xmlns:a16="http://schemas.microsoft.com/office/drawing/2014/main" val="20004"/>
                    </a:ext>
                  </a:extLst>
                </a:gridCol>
                <a:gridCol w="1358138">
                  <a:extLst>
                    <a:ext uri="{9D8B030D-6E8A-4147-A177-3AD203B41FA5}">
                      <a16:colId xmlns:a16="http://schemas.microsoft.com/office/drawing/2014/main" val="20005"/>
                    </a:ext>
                  </a:extLst>
                </a:gridCol>
                <a:gridCol w="1358138">
                  <a:extLst>
                    <a:ext uri="{9D8B030D-6E8A-4147-A177-3AD203B41FA5}">
                      <a16:colId xmlns:a16="http://schemas.microsoft.com/office/drawing/2014/main" val="20006"/>
                    </a:ext>
                  </a:extLst>
                </a:gridCol>
              </a:tblGrid>
              <a:tr h="555549">
                <a:tc>
                  <a:txBody>
                    <a:bodyPr/>
                    <a:lstStyle/>
                    <a:p>
                      <a:pPr marL="0" marR="0" indent="669290" algn="just">
                        <a:spcBef>
                          <a:spcPts val="0"/>
                        </a:spcBef>
                        <a:spcAft>
                          <a:spcPts val="0"/>
                        </a:spcAft>
                      </a:pPr>
                      <a:r>
                        <a:rPr lang="en-US" sz="105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Date</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p>
                      <a:pPr marL="0" marR="0" algn="just">
                        <a:spcBef>
                          <a:spcPts val="0"/>
                        </a:spcBef>
                        <a:spcAft>
                          <a:spcPts val="0"/>
                        </a:spcAft>
                      </a:pPr>
                      <a:r>
                        <a:rPr lang="en-US" sz="105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Task</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ctr">
                        <a:spcBef>
                          <a:spcPts val="0"/>
                        </a:spcBef>
                        <a:spcAft>
                          <a:spcPts val="0"/>
                        </a:spcAft>
                      </a:pPr>
                      <a:r>
                        <a:rPr lang="en-US" sz="1100" b="1">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July 06-11</a:t>
                      </a:r>
                      <a:endParaRPr lang="en-US" sz="100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ctr">
                        <a:spcBef>
                          <a:spcPts val="0"/>
                        </a:spcBef>
                        <a:spcAft>
                          <a:spcPts val="0"/>
                        </a:spcAft>
                      </a:pPr>
                      <a:r>
                        <a:rPr lang="en-US" sz="110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July 11-17</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ctr">
                        <a:spcBef>
                          <a:spcPts val="0"/>
                        </a:spcBef>
                        <a:spcAft>
                          <a:spcPts val="0"/>
                        </a:spcAft>
                      </a:pPr>
                      <a:r>
                        <a:rPr lang="en-US" sz="110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July 17-23</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ctr">
                        <a:spcBef>
                          <a:spcPts val="0"/>
                        </a:spcBef>
                        <a:spcAft>
                          <a:spcPts val="0"/>
                        </a:spcAft>
                      </a:pPr>
                      <a:r>
                        <a:rPr lang="en-US" sz="110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July 23-29</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ctr">
                        <a:spcBef>
                          <a:spcPts val="0"/>
                        </a:spcBef>
                        <a:spcAft>
                          <a:spcPts val="0"/>
                        </a:spcAft>
                      </a:pPr>
                      <a:r>
                        <a:rPr lang="en-US" sz="110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July 29-August-06</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ctr">
                        <a:spcBef>
                          <a:spcPts val="0"/>
                        </a:spcBef>
                        <a:spcAft>
                          <a:spcPts val="0"/>
                        </a:spcAft>
                      </a:pPr>
                      <a:r>
                        <a:rPr lang="en-US" sz="110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August 06-11</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extLst>
                  <a:ext uri="{0D108BD9-81ED-4DB2-BD59-A6C34878D82A}">
                    <a16:rowId xmlns:a16="http://schemas.microsoft.com/office/drawing/2014/main" val="10000"/>
                  </a:ext>
                </a:extLst>
              </a:tr>
              <a:tr h="349791">
                <a:tc>
                  <a:txBody>
                    <a:bodyPr/>
                    <a:lstStyle/>
                    <a:p>
                      <a:pPr marL="0" marR="0" algn="just">
                        <a:spcBef>
                          <a:spcPts val="0"/>
                        </a:spcBef>
                        <a:spcAft>
                          <a:spcPts val="0"/>
                        </a:spcAft>
                      </a:pPr>
                      <a:r>
                        <a:rPr lang="en-US" sz="105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Topic Selection</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just">
                        <a:spcBef>
                          <a:spcPts val="0"/>
                        </a:spcBef>
                        <a:spcAft>
                          <a:spcPts val="0"/>
                        </a:spcAft>
                      </a:pPr>
                      <a:r>
                        <a:rPr lang="en-US" sz="110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55549">
                <a:tc>
                  <a:txBody>
                    <a:bodyPr/>
                    <a:lstStyle/>
                    <a:p>
                      <a:pPr marL="0" marR="0" algn="just">
                        <a:spcBef>
                          <a:spcPts val="0"/>
                        </a:spcBef>
                        <a:spcAft>
                          <a:spcPts val="0"/>
                        </a:spcAft>
                      </a:pPr>
                      <a:r>
                        <a:rPr lang="en-US" sz="105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Preparing Project Repots and Submit</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55549">
                <a:tc>
                  <a:txBody>
                    <a:bodyPr/>
                    <a:lstStyle/>
                    <a:p>
                      <a:pPr marL="0" marR="0" algn="just">
                        <a:spcBef>
                          <a:spcPts val="0"/>
                        </a:spcBef>
                        <a:spcAft>
                          <a:spcPts val="0"/>
                        </a:spcAft>
                      </a:pPr>
                      <a:r>
                        <a:rPr lang="en-US" sz="105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Optimizing Circuits and Software work</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55549">
                <a:tc>
                  <a:txBody>
                    <a:bodyPr/>
                    <a:lstStyle/>
                    <a:p>
                      <a:pPr marL="0" marR="0" algn="just">
                        <a:spcBef>
                          <a:spcPts val="0"/>
                        </a:spcBef>
                        <a:spcAft>
                          <a:spcPts val="0"/>
                        </a:spcAft>
                      </a:pPr>
                      <a:r>
                        <a:rPr lang="en-US" sz="105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Project Report Writing</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dirty="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55549">
                <a:tc>
                  <a:txBody>
                    <a:bodyPr/>
                    <a:lstStyle/>
                    <a:p>
                      <a:pPr marL="0" marR="0" algn="just">
                        <a:spcBef>
                          <a:spcPts val="0"/>
                        </a:spcBef>
                        <a:spcAft>
                          <a:spcPts val="0"/>
                        </a:spcAft>
                      </a:pPr>
                      <a:r>
                        <a:rPr lang="en-US" sz="105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Submission of Project And Report</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dirty="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771598">
                <a:tc>
                  <a:txBody>
                    <a:bodyPr/>
                    <a:lstStyle/>
                    <a:p>
                      <a:pPr marL="0" marR="0" algn="just">
                        <a:spcBef>
                          <a:spcPts val="0"/>
                        </a:spcBef>
                        <a:spcAft>
                          <a:spcPts val="0"/>
                        </a:spcAft>
                      </a:pPr>
                      <a:r>
                        <a:rPr lang="en-US" sz="1050" b="1" dirty="0">
                          <a:solidFill>
                            <a:schemeClr val="bg1"/>
                          </a:solidFill>
                          <a:effectLst/>
                          <a:latin typeface="Times New Roman" panose="02020603050405020304" pitchFamily="18" charset="0"/>
                          <a:ea typeface="SimSun" panose="02010600030101010101" pitchFamily="2" charset="-122"/>
                          <a:cs typeface="Times New Roman" panose="02020603050405020304" pitchFamily="18" charset="0"/>
                        </a:rPr>
                        <a:t>Attending Final And Presenting the Project</a:t>
                      </a:r>
                      <a:endParaRPr lang="en-US" sz="1000"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75000"/>
                      </a:schemeClr>
                    </a:solidFill>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r>
                        <a:rPr lang="en-US" sz="1100">
                          <a:effectLst/>
                          <a:latin typeface="Times New Roman" panose="02020603050405020304" pitchFamily="18" charset="0"/>
                          <a:ea typeface="SimSun" panose="02010600030101010101" pitchFamily="2" charset="-122"/>
                          <a:cs typeface="Times New Roman" panose="02020603050405020304" pitchFamily="18" charset="0"/>
                        </a:rPr>
                        <a:t> </a:t>
                      </a:r>
                      <a:endParaRPr lang="en-US" sz="1000">
                        <a:effectLst/>
                        <a:latin typeface="Calibri" panose="020F0502020204030204" pitchFamily="34"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just">
                        <a:spcBef>
                          <a:spcPts val="0"/>
                        </a:spcBef>
                        <a:spcAft>
                          <a:spcPts val="0"/>
                        </a:spcAft>
                      </a:pPr>
                      <a:endParaRPr lang="en-US" sz="1100" dirty="0">
                        <a:solidFill>
                          <a:srgbClr val="FFFFFF"/>
                        </a:solidFill>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006"/>
                  </a:ext>
                </a:extLst>
              </a:tr>
            </a:tbl>
          </a:graphicData>
        </a:graphic>
      </p:graphicFrame>
      <p:sp>
        <p:nvSpPr>
          <p:cNvPr id="6" name="Rectangle 5"/>
          <p:cNvSpPr/>
          <p:nvPr/>
        </p:nvSpPr>
        <p:spPr>
          <a:xfrm>
            <a:off x="1062779" y="1096357"/>
            <a:ext cx="1775313" cy="523220"/>
          </a:xfrm>
          <a:prstGeom prst="rect">
            <a:avLst/>
          </a:prstGeom>
        </p:spPr>
        <p:txBody>
          <a:bodyPr wrap="square">
            <a:spAutoFit/>
          </a:bodyPr>
          <a:lstStyle/>
          <a:p>
            <a:r>
              <a:rPr lang="en-US" sz="2800" b="1" dirty="0">
                <a:latin typeface="Times New Roman" panose="02020603050405020304" pitchFamily="18" charset="0"/>
                <a:ea typeface="SimSun" panose="02010600030101010101" pitchFamily="2" charset="-122"/>
                <a:cs typeface="Times New Roman" panose="02020603050405020304" pitchFamily="18" charset="0"/>
              </a:rPr>
              <a:t> </a:t>
            </a:r>
            <a:r>
              <a:rPr lang="en-US" sz="2800" b="1" dirty="0">
                <a:solidFill>
                  <a:schemeClr val="bg1"/>
                </a:solidFill>
                <a:latin typeface="Times New Roman" panose="02020603050405020304" pitchFamily="18" charset="0"/>
                <a:ea typeface="SimSun" panose="02010600030101010101" pitchFamily="2" charset="-122"/>
                <a:cs typeface="Times New Roman" panose="02020603050405020304" pitchFamily="18" charset="0"/>
              </a:rPr>
              <a:t>Timeline:</a:t>
            </a:r>
            <a:endParaRPr lang="en-US" sz="2800" b="1" dirty="0">
              <a:solidFill>
                <a:schemeClr val="bg1"/>
              </a:solidFill>
              <a:effectLst/>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136999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2428514" y="1557576"/>
            <a:ext cx="8791575" cy="4273882"/>
          </a:xfrm>
          <a:prstGeom prst="rect">
            <a:avLst/>
          </a:prstGeom>
          <a:noFill/>
        </p:spPr>
        <p:txBody>
          <a:bodyPr vert="horz" lIns="91440" tIns="45720" rIns="91440" bIns="45720" rtlCol="0">
            <a:normAutofit/>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Purpose</a:t>
            </a:r>
          </a:p>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Introduction</a:t>
            </a:r>
          </a:p>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How to recharge a lead acid battery?</a:t>
            </a:r>
          </a:p>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Components of lead acid battery charger circuit</a:t>
            </a:r>
          </a:p>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Component description</a:t>
            </a:r>
          </a:p>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Circuit diagram</a:t>
            </a:r>
          </a:p>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Circuit explanation</a:t>
            </a:r>
          </a:p>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Cost analysis</a:t>
            </a:r>
          </a:p>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Advantages &amp; disadvantages</a:t>
            </a:r>
          </a:p>
          <a:p>
            <a:pPr marL="285750" marR="0" lvl="0" indent="-285750" algn="l" defTabSz="914400" rtl="0" eaLnBrk="1" fontAlgn="auto" latinLnBrk="0" hangingPunct="1">
              <a:lnSpc>
                <a:spcPct val="120000"/>
              </a:lnSpc>
              <a:spcBef>
                <a:spcPts val="1000"/>
              </a:spcBef>
              <a:spcAft>
                <a:spcPts val="0"/>
              </a:spcAft>
              <a:buClrTx/>
              <a:buSzPct val="125000"/>
              <a:buFont typeface="Wingdings" panose="05000000000000000000" pitchFamily="2" charset="2"/>
              <a:buChar char="Ø"/>
              <a:tabLst/>
              <a:defRPr/>
            </a:pPr>
            <a:r>
              <a:rPr kumimoji="0" lang="en-US" sz="1600" b="1" i="0" u="none" strike="noStrike" kern="1200" cap="all"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rPr>
              <a:t>conclusion</a:t>
            </a:r>
          </a:p>
        </p:txBody>
      </p:sp>
      <p:sp>
        <p:nvSpPr>
          <p:cNvPr id="5" name="Rectangle 4"/>
          <p:cNvSpPr/>
          <p:nvPr/>
        </p:nvSpPr>
        <p:spPr>
          <a:xfrm>
            <a:off x="2359503" y="998432"/>
            <a:ext cx="3664401" cy="461665"/>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sng" strike="noStrike" kern="0" cap="all" spc="0" normalizeH="0" baseline="0" noProof="0" dirty="0">
                <a:ln>
                  <a:noFill/>
                </a:ln>
                <a:solidFill>
                  <a:prstClr val="black"/>
                </a:solidFill>
                <a:effectLst/>
                <a:uLnTx/>
                <a:uFillTx/>
                <a:latin typeface="Times New Roman" panose="02020603050405020304" pitchFamily="18" charset="0"/>
                <a:cs typeface="Times New Roman" panose="02020603050405020304" pitchFamily="18" charset="0"/>
              </a:rPr>
              <a:t>Table of Contents: </a:t>
            </a:r>
            <a:endParaRPr kumimoji="0" lang="en-US" sz="1800" b="0" i="0" u="none" strike="noStrike" kern="0" cap="none" spc="0" normalizeH="0" baseline="0" noProof="0" dirty="0">
              <a:ln>
                <a:noFill/>
              </a:ln>
              <a:solidFill>
                <a:sysClr val="windowText" lastClr="000000"/>
              </a:solidFill>
              <a:effectLst/>
              <a:uLnTx/>
              <a:uFillTx/>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46405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95474" y="1918692"/>
            <a:ext cx="1981201" cy="473757"/>
          </a:xfrm>
        </p:spPr>
        <p:txBody>
          <a:bodyPr>
            <a:normAutofit/>
          </a:bodyPr>
          <a:lstStyle/>
          <a:p>
            <a:r>
              <a:rPr lang="en-US" sz="2400" b="1" u="sng" dirty="0">
                <a:solidFill>
                  <a:schemeClr val="bg1"/>
                </a:solidFill>
                <a:latin typeface="Arial" panose="020B0604020202020204" pitchFamily="34" charset="0"/>
                <a:cs typeface="Arial" panose="020B0604020202020204" pitchFamily="34" charset="0"/>
              </a:rPr>
              <a:t>Purpose: </a:t>
            </a:r>
          </a:p>
        </p:txBody>
      </p:sp>
      <p:sp>
        <p:nvSpPr>
          <p:cNvPr id="3" name="Subtitle 2"/>
          <p:cNvSpPr>
            <a:spLocks noGrp="1"/>
          </p:cNvSpPr>
          <p:nvPr>
            <p:ph type="subTitle" idx="1"/>
          </p:nvPr>
        </p:nvSpPr>
        <p:spPr>
          <a:xfrm>
            <a:off x="1895474" y="2613391"/>
            <a:ext cx="9865002" cy="1139460"/>
          </a:xfrm>
          <a:solidFill>
            <a:schemeClr val="tx1">
              <a:lumMod val="95000"/>
            </a:schemeClr>
          </a:solidFill>
        </p:spPr>
        <p:txBody>
          <a:bodyPr>
            <a:noAutofit/>
          </a:bodyPr>
          <a:lstStyle/>
          <a:p>
            <a:pPr algn="just"/>
            <a:r>
              <a:rPr lang="en-US" sz="1800" dirty="0">
                <a:solidFill>
                  <a:schemeClr val="bg1"/>
                </a:solidFill>
                <a:latin typeface="Times New Roman" panose="02020603050405020304" pitchFamily="18" charset="0"/>
                <a:cs typeface="Times New Roman" panose="02020603050405020304" pitchFamily="18" charset="0"/>
              </a:rPr>
              <a:t>The purpose of this project is  concern with any battery is it discharges over time and must be recharged so that it can provide the necessary voltage and current.</a:t>
            </a:r>
          </a:p>
        </p:txBody>
      </p:sp>
    </p:spTree>
    <p:extLst>
      <p:ext uri="{BB962C8B-B14F-4D97-AF65-F5344CB8AC3E}">
        <p14:creationId xmlns:p14="http://schemas.microsoft.com/office/powerpoint/2010/main" val="200349079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14550" y="1162049"/>
            <a:ext cx="2771775" cy="374936"/>
          </a:xfrm>
        </p:spPr>
        <p:txBody>
          <a:bodyPr>
            <a:normAutofit fontScale="90000"/>
          </a:bodyPr>
          <a:lstStyle/>
          <a:p>
            <a:r>
              <a:rPr lang="en-US" sz="2400" b="1" u="sng" dirty="0">
                <a:solidFill>
                  <a:schemeClr val="bg1"/>
                </a:solidFill>
                <a:latin typeface="Times New Roman" panose="02020603050405020304" pitchFamily="18" charset="0"/>
                <a:cs typeface="Times New Roman" panose="02020603050405020304" pitchFamily="18" charset="0"/>
              </a:rPr>
              <a:t>Introduction : </a:t>
            </a:r>
          </a:p>
        </p:txBody>
      </p:sp>
      <p:sp>
        <p:nvSpPr>
          <p:cNvPr id="3" name="Subtitle 2"/>
          <p:cNvSpPr>
            <a:spLocks noGrp="1"/>
          </p:cNvSpPr>
          <p:nvPr>
            <p:ph type="subTitle" idx="1"/>
          </p:nvPr>
        </p:nvSpPr>
        <p:spPr>
          <a:xfrm>
            <a:off x="1990723" y="1801903"/>
            <a:ext cx="4656899" cy="2655798"/>
          </a:xfrm>
        </p:spPr>
        <p:txBody>
          <a:bodyPr>
            <a:noAutofit/>
          </a:bodyPr>
          <a:lstStyle/>
          <a:p>
            <a:pPr algn="just"/>
            <a:r>
              <a:rPr lang="en-US" sz="1800" cap="none" dirty="0">
                <a:solidFill>
                  <a:schemeClr val="bg1"/>
                </a:solidFill>
                <a:latin typeface="Times New Roman" panose="02020603050405020304" pitchFamily="18" charset="0"/>
                <a:cs typeface="Times New Roman" panose="02020603050405020304" pitchFamily="18" charset="0"/>
              </a:rPr>
              <a:t>The battery which utilizations wipe endlessly lead peroxide for the change of the compound energy into electrical power, such kind of battery is known as a lead acid battery. Due to  low cost (for the capacity) compared to newer battery technologies and the ability to provide high surge currents (an important factor in automobiles), lead acid batteries are still the preferred choice of batteries in almost all vehicle.</a:t>
            </a:r>
          </a:p>
        </p:txBody>
      </p:sp>
      <p:pic>
        <p:nvPicPr>
          <p:cNvPr id="6148" name="Picture 4" descr="How to make a charger for lead acid battery proper way 12V 7AH - YouTub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9470" y="1895475"/>
            <a:ext cx="4768029" cy="332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10724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61956" y="781050"/>
            <a:ext cx="6953250" cy="553644"/>
          </a:xfrm>
        </p:spPr>
        <p:txBody>
          <a:bodyPr>
            <a:normAutofit/>
          </a:bodyPr>
          <a:lstStyle/>
          <a:p>
            <a:r>
              <a:rPr lang="en-US" sz="2400" b="1" u="sng" dirty="0">
                <a:solidFill>
                  <a:schemeClr val="bg1"/>
                </a:solidFill>
                <a:latin typeface="Arial" panose="020B0604020202020204" pitchFamily="34" charset="0"/>
                <a:cs typeface="Arial" panose="020B0604020202020204" pitchFamily="34" charset="0"/>
              </a:rPr>
              <a:t>How to recharge a LEAD ACID BATTERY : </a:t>
            </a:r>
          </a:p>
        </p:txBody>
      </p:sp>
      <p:sp>
        <p:nvSpPr>
          <p:cNvPr id="3" name="Subtitle 2"/>
          <p:cNvSpPr>
            <a:spLocks noGrp="1"/>
          </p:cNvSpPr>
          <p:nvPr>
            <p:ph type="subTitle" idx="1"/>
          </p:nvPr>
        </p:nvSpPr>
        <p:spPr>
          <a:xfrm>
            <a:off x="2061956" y="1606758"/>
            <a:ext cx="9334915" cy="3698668"/>
          </a:xfrm>
        </p:spPr>
        <p:txBody>
          <a:bodyPr>
            <a:normAutofit/>
          </a:bodyPr>
          <a:lstStyle/>
          <a:p>
            <a:pPr marL="342900" indent="-342900" algn="just">
              <a:buFont typeface="Wingdings" panose="05000000000000000000" pitchFamily="2" charset="2"/>
              <a:buChar char="q"/>
            </a:pPr>
            <a:r>
              <a:rPr lang="en-US" sz="1800" dirty="0">
                <a:solidFill>
                  <a:schemeClr val="bg1"/>
                </a:solidFill>
                <a:latin typeface="Times New Roman" panose="02020603050405020304" pitchFamily="18" charset="0"/>
                <a:cs typeface="Times New Roman" panose="02020603050405020304" pitchFamily="18" charset="0"/>
              </a:rPr>
              <a:t>To charge a battery from AC we really want a stage down transformer, a rectifier, filtering circuit, regulator to keep up with the constant voltage.</a:t>
            </a:r>
          </a:p>
        </p:txBody>
      </p:sp>
      <p:pic>
        <p:nvPicPr>
          <p:cNvPr id="5" name="Picture 4"/>
          <p:cNvPicPr>
            <a:picLocks noChangeAspect="1"/>
          </p:cNvPicPr>
          <p:nvPr/>
        </p:nvPicPr>
        <p:blipFill>
          <a:blip r:embed="rId2"/>
          <a:stretch>
            <a:fillRect/>
          </a:stretch>
        </p:blipFill>
        <p:spPr>
          <a:xfrm>
            <a:off x="3482260" y="3172636"/>
            <a:ext cx="6076950" cy="1514475"/>
          </a:xfrm>
          <a:prstGeom prst="rect">
            <a:avLst/>
          </a:prstGeom>
        </p:spPr>
      </p:pic>
    </p:spTree>
    <p:extLst>
      <p:ext uri="{BB962C8B-B14F-4D97-AF65-F5344CB8AC3E}">
        <p14:creationId xmlns:p14="http://schemas.microsoft.com/office/powerpoint/2010/main" val="107140908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171699" y="1133474"/>
            <a:ext cx="7905751" cy="790575"/>
          </a:xfrm>
        </p:spPr>
        <p:txBody>
          <a:bodyPr>
            <a:normAutofit/>
          </a:bodyPr>
          <a:lstStyle/>
          <a:p>
            <a:r>
              <a:rPr lang="en-US" sz="2400" b="1" i="0" u="sng" dirty="0">
                <a:solidFill>
                  <a:srgbClr val="000000"/>
                </a:solidFill>
                <a:effectLst/>
                <a:latin typeface="Times New Roman" panose="02020603050405020304" pitchFamily="18" charset="0"/>
                <a:cs typeface="Times New Roman" panose="02020603050405020304" pitchFamily="18" charset="0"/>
              </a:rPr>
              <a:t>Components of Lead Acid Battery Charger Circuit </a:t>
            </a:r>
            <a:r>
              <a:rPr lang="en-US" sz="2400" b="1" i="0" dirty="0">
                <a:solidFill>
                  <a:srgbClr val="000000"/>
                </a:solidFill>
                <a:effectLst/>
                <a:latin typeface="Times New Roman" panose="02020603050405020304" pitchFamily="18" charset="0"/>
                <a:cs typeface="Times New Roman" panose="02020603050405020304" pitchFamily="18" charset="0"/>
              </a:rPr>
              <a:t>: </a:t>
            </a:r>
            <a:endParaRPr lang="en-US" sz="44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2346693" y="2305870"/>
            <a:ext cx="5261806" cy="2576682"/>
          </a:xfrm>
        </p:spPr>
        <p:txBody>
          <a:bodyPr>
            <a:normAutofit fontScale="47500" lnSpcReduction="20000"/>
          </a:bodyPr>
          <a:lstStyle/>
          <a:p>
            <a:pPr algn="l" fontAlgn="base">
              <a:buFont typeface="Arial" panose="020B0604020202020204" pitchFamily="34" charset="0"/>
              <a:buChar char="•"/>
            </a:pPr>
            <a:r>
              <a:rPr lang="en-US" sz="4000" b="0" i="0" dirty="0">
                <a:solidFill>
                  <a:srgbClr val="000000"/>
                </a:solidFill>
                <a:effectLst/>
                <a:latin typeface="Times New Roman" panose="02020603050405020304" pitchFamily="18" charset="0"/>
                <a:cs typeface="Times New Roman" panose="02020603050405020304" pitchFamily="18" charset="0"/>
              </a:rPr>
              <a:t>7805 VOLTAGE REGULATOR</a:t>
            </a:r>
            <a:endParaRPr lang="en-US" sz="4000" b="0" i="0" dirty="0">
              <a:solidFill>
                <a:srgbClr val="34444C"/>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4000" b="0" i="0" dirty="0">
                <a:solidFill>
                  <a:srgbClr val="000000"/>
                </a:solidFill>
                <a:effectLst/>
                <a:latin typeface="Times New Roman" panose="02020603050405020304" pitchFamily="18" charset="0"/>
                <a:cs typeface="Times New Roman" panose="02020603050405020304" pitchFamily="18" charset="0"/>
              </a:rPr>
              <a:t>Resistor</a:t>
            </a:r>
          </a:p>
          <a:p>
            <a:pPr algn="l" fontAlgn="base">
              <a:buFont typeface="Arial" panose="020B0604020202020204" pitchFamily="34" charset="0"/>
              <a:buChar char="•"/>
            </a:pPr>
            <a:r>
              <a:rPr lang="en-US" sz="4000" b="0" i="0" dirty="0">
                <a:solidFill>
                  <a:srgbClr val="000000"/>
                </a:solidFill>
                <a:effectLst/>
                <a:latin typeface="Times New Roman" panose="02020603050405020304" pitchFamily="18" charset="0"/>
                <a:cs typeface="Times New Roman" panose="02020603050405020304" pitchFamily="18" charset="0"/>
              </a:rPr>
              <a:t>Diode</a:t>
            </a:r>
            <a:endParaRPr lang="en-US" sz="4000" b="0" i="0" dirty="0">
              <a:solidFill>
                <a:srgbClr val="34444C"/>
              </a:solidFill>
              <a:effectLst/>
              <a:latin typeface="Times New Roman" panose="02020603050405020304" pitchFamily="18" charset="0"/>
              <a:cs typeface="Times New Roman" panose="02020603050405020304" pitchFamily="18" charset="0"/>
            </a:endParaRPr>
          </a:p>
          <a:p>
            <a:pPr algn="l" fontAlgn="base">
              <a:buFont typeface="Arial" panose="020B0604020202020204" pitchFamily="34" charset="0"/>
              <a:buChar char="•"/>
            </a:pPr>
            <a:r>
              <a:rPr lang="en-US" sz="4000" b="0" i="0" dirty="0">
                <a:solidFill>
                  <a:srgbClr val="000000"/>
                </a:solidFill>
                <a:effectLst/>
                <a:latin typeface="Times New Roman" panose="02020603050405020304" pitchFamily="18" charset="0"/>
                <a:cs typeface="Times New Roman" panose="02020603050405020304" pitchFamily="18" charset="0"/>
              </a:rPr>
              <a:t>LED</a:t>
            </a:r>
          </a:p>
          <a:p>
            <a:pPr algn="l" fontAlgn="base">
              <a:buFont typeface="Arial" panose="020B0604020202020204" pitchFamily="34" charset="0"/>
              <a:buChar char="•"/>
            </a:pPr>
            <a:r>
              <a:rPr lang="en-US" sz="4000" dirty="0">
                <a:solidFill>
                  <a:srgbClr val="000000"/>
                </a:solidFill>
                <a:latin typeface="Times New Roman" panose="02020603050405020304" pitchFamily="18" charset="0"/>
                <a:cs typeface="Times New Roman" panose="02020603050405020304" pitchFamily="18" charset="0"/>
              </a:rPr>
              <a:t>LEAD ACID BATTERY</a:t>
            </a:r>
          </a:p>
          <a:p>
            <a:pPr algn="l" fontAlgn="base">
              <a:buFont typeface="Arial" panose="020B0604020202020204" pitchFamily="34" charset="0"/>
              <a:buChar char="•"/>
            </a:pPr>
            <a:r>
              <a:rPr lang="en-US" sz="4000" b="0" i="0" dirty="0">
                <a:solidFill>
                  <a:srgbClr val="000000"/>
                </a:solidFill>
                <a:effectLst/>
                <a:latin typeface="Times New Roman" panose="02020603050405020304" pitchFamily="18" charset="0"/>
                <a:cs typeface="Times New Roman" panose="02020603050405020304" pitchFamily="18" charset="0"/>
              </a:rPr>
              <a:t>PCB BOARD</a:t>
            </a:r>
            <a:endParaRPr lang="en-US" sz="4000" b="0" i="0" dirty="0">
              <a:solidFill>
                <a:srgbClr val="34444C"/>
              </a:solidFill>
              <a:effectLst/>
              <a:latin typeface="Times New Roman" panose="02020603050405020304" pitchFamily="18" charset="0"/>
              <a:cs typeface="Times New Roman" panose="02020603050405020304" pitchFamily="18" charset="0"/>
            </a:endParaRPr>
          </a:p>
          <a:p>
            <a:pPr algn="l" fontAlgn="base"/>
            <a:endParaRPr lang="en-US" b="0" i="0" dirty="0">
              <a:solidFill>
                <a:srgbClr val="34444C"/>
              </a:solidFill>
              <a:effectLst/>
              <a:latin typeface="Open Sans" panose="020B0606030504020204" pitchFamily="34" charset="0"/>
            </a:endParaRPr>
          </a:p>
          <a:p>
            <a:pPr algn="l" fontAlgn="base"/>
            <a:endParaRPr lang="en-US" b="0" i="0" dirty="0">
              <a:solidFill>
                <a:srgbClr val="34444C"/>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999879030"/>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99118" y="1314282"/>
            <a:ext cx="4541629" cy="508959"/>
          </a:xfrm>
        </p:spPr>
        <p:txBody>
          <a:bodyPr>
            <a:normAutofit/>
          </a:bodyPr>
          <a:lstStyle/>
          <a:p>
            <a:r>
              <a:rPr lang="en-US" sz="2400" b="1" i="0" u="sng" dirty="0">
                <a:solidFill>
                  <a:srgbClr val="000000"/>
                </a:solidFill>
                <a:effectLst/>
                <a:latin typeface="Arial" panose="020B0604020202020204" pitchFamily="34" charset="0"/>
                <a:cs typeface="Arial" panose="020B0604020202020204" pitchFamily="34" charset="0"/>
              </a:rPr>
              <a:t>Component Description:</a:t>
            </a:r>
            <a:endParaRPr lang="en-US" dirty="0"/>
          </a:p>
        </p:txBody>
      </p:sp>
      <p:sp>
        <p:nvSpPr>
          <p:cNvPr id="3" name="Subtitle 2"/>
          <p:cNvSpPr>
            <a:spLocks noGrp="1"/>
          </p:cNvSpPr>
          <p:nvPr>
            <p:ph type="subTitle" idx="1"/>
          </p:nvPr>
        </p:nvSpPr>
        <p:spPr>
          <a:xfrm>
            <a:off x="2221482" y="2323238"/>
            <a:ext cx="4550254" cy="1064175"/>
          </a:xfrm>
        </p:spPr>
        <p:txBody>
          <a:bodyPr>
            <a:noAutofit/>
          </a:bodyPr>
          <a:lstStyle/>
          <a:p>
            <a:r>
              <a:rPr lang="en-US" dirty="0">
                <a:solidFill>
                  <a:schemeClr val="bg1"/>
                </a:solidFill>
                <a:latin typeface="Times New Roman" panose="02020603050405020304" pitchFamily="18" charset="0"/>
                <a:cs typeface="Times New Roman" panose="02020603050405020304" pitchFamily="18" charset="0"/>
              </a:rPr>
              <a:t>7805 : </a:t>
            </a:r>
            <a:r>
              <a:rPr lang="en-US" sz="1800" b="0" i="0" dirty="0">
                <a:solidFill>
                  <a:srgbClr val="000000"/>
                </a:solidFill>
                <a:effectLst/>
                <a:latin typeface="Times New Roman" panose="02020603050405020304" pitchFamily="18" charset="0"/>
                <a:cs typeface="Times New Roman" panose="02020603050405020304" pitchFamily="18" charset="0"/>
              </a:rPr>
              <a:t>The 7805 is a part of the 78XX series of linear voltage regulators.</a:t>
            </a:r>
          </a:p>
          <a:p>
            <a:endParaRPr lang="en-US" sz="1400" b="0" i="0" dirty="0">
              <a:solidFill>
                <a:srgbClr val="000000"/>
              </a:solidFill>
              <a:effectLst/>
              <a:latin typeface="Times New Roman" panose="02020603050405020304" pitchFamily="18" charset="0"/>
              <a:cs typeface="Times New Roman" panose="02020603050405020304" pitchFamily="18" charset="0"/>
            </a:endParaRPr>
          </a:p>
          <a:p>
            <a:endParaRPr lang="en-US" sz="1400" dirty="0">
              <a:solidFill>
                <a:srgbClr val="000000"/>
              </a:solidFill>
              <a:latin typeface="Times New Roman" panose="02020603050405020304" pitchFamily="18" charset="0"/>
              <a:cs typeface="Times New Roman" panose="02020603050405020304" pitchFamily="18" charset="0"/>
            </a:endParaRPr>
          </a:p>
          <a:p>
            <a:endParaRPr lang="en-US" sz="1400" b="0" i="0" dirty="0">
              <a:solidFill>
                <a:srgbClr val="000000"/>
              </a:solidFill>
              <a:effectLst/>
              <a:latin typeface="Times New Roman" panose="02020603050405020304" pitchFamily="18" charset="0"/>
              <a:cs typeface="Times New Roman" panose="02020603050405020304" pitchFamily="18" charset="0"/>
            </a:endParaRPr>
          </a:p>
          <a:p>
            <a:endParaRPr lang="en-US" sz="1400" dirty="0">
              <a:solidFill>
                <a:srgbClr val="000000"/>
              </a:solidFill>
              <a:latin typeface="Times New Roman" panose="02020603050405020304" pitchFamily="18" charset="0"/>
              <a:cs typeface="Times New Roman" panose="02020603050405020304" pitchFamily="18" charset="0"/>
            </a:endParaRPr>
          </a:p>
          <a:p>
            <a:endParaRPr lang="en-US" sz="1400" b="0" i="0" dirty="0">
              <a:solidFill>
                <a:srgbClr val="000000"/>
              </a:solidFill>
              <a:effectLst/>
              <a:latin typeface="Times New Roman" panose="02020603050405020304" pitchFamily="18" charset="0"/>
              <a:cs typeface="Times New Roman" panose="02020603050405020304" pitchFamily="18" charset="0"/>
            </a:endParaRPr>
          </a:p>
          <a:p>
            <a:endParaRPr lang="en-US" sz="1400" dirty="0">
              <a:solidFill>
                <a:srgbClr val="000000"/>
              </a:solidFill>
              <a:latin typeface="Times New Roman" panose="02020603050405020304" pitchFamily="18" charset="0"/>
              <a:cs typeface="Times New Roman" panose="02020603050405020304" pitchFamily="18" charset="0"/>
            </a:endParaRPr>
          </a:p>
          <a:p>
            <a:endParaRPr lang="en-US" sz="1400" b="0" i="0" dirty="0">
              <a:solidFill>
                <a:srgbClr val="000000"/>
              </a:solidFill>
              <a:effectLst/>
              <a:latin typeface="Times New Roman" panose="02020603050405020304" pitchFamily="18" charset="0"/>
              <a:cs typeface="Times New Roman" panose="02020603050405020304" pitchFamily="18" charset="0"/>
            </a:endParaRPr>
          </a:p>
          <a:p>
            <a:endParaRPr lang="en-US" sz="1400" dirty="0">
              <a:solidFill>
                <a:srgbClr val="000000"/>
              </a:solidFill>
              <a:latin typeface="Times New Roman" panose="02020603050405020304" pitchFamily="18" charset="0"/>
              <a:cs typeface="Times New Roman" panose="02020603050405020304" pitchFamily="18" charset="0"/>
            </a:endParaRPr>
          </a:p>
          <a:p>
            <a:endParaRPr lang="en-US" sz="1400" b="0" i="0" dirty="0">
              <a:solidFill>
                <a:srgbClr val="000000"/>
              </a:solidFill>
              <a:effectLst/>
              <a:latin typeface="Times New Roman" panose="02020603050405020304" pitchFamily="18" charset="0"/>
              <a:cs typeface="Times New Roman" panose="02020603050405020304" pitchFamily="18" charset="0"/>
            </a:endParaRPr>
          </a:p>
          <a:p>
            <a:endParaRPr lang="en-US" sz="1400" dirty="0">
              <a:solidFill>
                <a:srgbClr val="000000"/>
              </a:solidFill>
              <a:latin typeface="Times New Roman" panose="02020603050405020304" pitchFamily="18" charset="0"/>
              <a:cs typeface="Times New Roman" panose="02020603050405020304" pitchFamily="18" charset="0"/>
            </a:endParaRPr>
          </a:p>
          <a:p>
            <a:r>
              <a:rPr lang="en-US" sz="1400" b="0" i="0" dirty="0">
                <a:solidFill>
                  <a:srgbClr val="000000"/>
                </a:solidFill>
                <a:effectLst/>
                <a:latin typeface="Times New Roman" panose="02020603050405020304" pitchFamily="18" charset="0"/>
                <a:cs typeface="Times New Roman" panose="02020603050405020304" pitchFamily="18" charset="0"/>
              </a:rPr>
              <a:t> </a:t>
            </a:r>
            <a:endParaRPr lang="en-US" sz="1400" dirty="0">
              <a:solidFill>
                <a:schemeClr val="bg1"/>
              </a:solidFill>
              <a:latin typeface="Times New Roman" panose="02020603050405020304" pitchFamily="18" charset="0"/>
              <a:cs typeface="Times New Roman" panose="02020603050405020304" pitchFamily="18" charset="0"/>
            </a:endParaRPr>
          </a:p>
        </p:txBody>
      </p:sp>
      <p:pic>
        <p:nvPicPr>
          <p:cNvPr id="3074" name="Picture 2" descr="7805 Voltage Regul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4597" y="2386390"/>
            <a:ext cx="2959876" cy="25541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900561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_rels/theme2.xml.rels><?xml version="1.0" encoding="UTF-8" standalone="yes"?>
<Relationships xmlns="http://schemas.openxmlformats.org/package/2006/relationships"><Relationship Id="rId1" Type="http://schemas.openxmlformats.org/officeDocument/2006/relationships/image" Target="../media/image3.jpeg" /></Relationships>
</file>

<file path=ppt/theme/theme1.xml><?xml version="1.0" encoding="utf-8"?>
<a:theme xmlns:a="http://schemas.openxmlformats.org/drawingml/2006/main" name="Gallery">
  <a:themeElements>
    <a:clrScheme name="Custom 10">
      <a:dk1>
        <a:sysClr val="windowText" lastClr="000000"/>
      </a:dk1>
      <a:lt1>
        <a:sysClr val="window" lastClr="FFFFFF"/>
      </a:lt1>
      <a:dk2>
        <a:srgbClr val="454545"/>
      </a:dk2>
      <a:lt2>
        <a:srgbClr val="DFDBD5"/>
      </a:lt2>
      <a:accent1>
        <a:srgbClr val="B71E42"/>
      </a:accent1>
      <a:accent2>
        <a:srgbClr val="84582C"/>
      </a:accent2>
      <a:accent3>
        <a:srgbClr val="002060"/>
      </a:accent3>
      <a:accent4>
        <a:srgbClr val="586EA6"/>
      </a:accent4>
      <a:accent5>
        <a:srgbClr val="586EA6"/>
      </a:accent5>
      <a:accent6>
        <a:srgbClr val="6892A0"/>
      </a:accent6>
      <a:hlink>
        <a:srgbClr val="B71E42"/>
      </a:hlink>
      <a:folHlink>
        <a:srgbClr val="586EA6"/>
      </a:folHlink>
    </a:clrScheme>
    <a:fontScheme name="Default">
      <a:majorFont>
        <a:latin typeface="Gill Sans MT"/>
        <a:ea typeface=""/>
        <a:cs typeface=""/>
      </a:majorFont>
      <a:minorFont>
        <a:latin typeface="Gill Sans MT"/>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spDef>
      <a:spPr>
        <a:solidFill>
          <a:srgbClr val="B71E42"/>
        </a:solidFill>
        <a:ln>
          <a:noFill/>
        </a:ln>
      </a:spPr>
      <a:bodyPr rtlCol="0" anchor="ctr"/>
      <a:lstStyle>
        <a:defPPr algn="ctr">
          <a:defRPr/>
        </a:defPPr>
      </a:lstStyle>
      <a:style>
        <a:lnRef idx="3">
          <a:schemeClr val="lt1"/>
        </a:lnRef>
        <a:fillRef idx="1">
          <a:schemeClr val="accent1"/>
        </a:fillRef>
        <a:effectRef idx="1">
          <a:schemeClr val="accent1"/>
        </a:effectRef>
        <a:fontRef idx="minor">
          <a:schemeClr val="lt1"/>
        </a:fontRef>
      </a:style>
    </a:spDef>
    <a:lnDef>
      <a:spPr>
        <a:ln w="31750"/>
      </a:spPr>
      <a:bodyPr/>
      <a:lstStyle/>
      <a:style>
        <a:lnRef idx="3">
          <a:schemeClr val="accent1"/>
        </a:lnRef>
        <a:fillRef idx="0">
          <a:schemeClr val="accent1"/>
        </a:fillRef>
        <a:effectRef idx="2">
          <a:schemeClr val="accent1"/>
        </a:effectRef>
        <a:fontRef idx="minor">
          <a:schemeClr val="tx1"/>
        </a:fontRef>
      </a:style>
    </a:lnDef>
  </a:objectDefaults>
  <a:extraClrSchemeLst/>
  <a:extLst>
    <a:ext uri="{05A4C25C-085E-4340-85A3-A5531E510DB2}">
      <thm15:themeFamily xmlns:thm15="http://schemas.microsoft.com/office/thememl/2012/main" name="TF66921596_My invention presentation_AAS_v5" id="{87E5ADC5-22B1-48B6-A377-CC62C9F76903}" vid="{35D6D025-A430-4CAD-B81F-81678F6B39C9}"/>
    </a:ext>
  </a:extLst>
</a:theme>
</file>

<file path=ppt/theme/theme2.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emplate>TM04033919[[fn=Circuit]]</Template>
  <TotalTime>227</TotalTime>
  <Words>499</Words>
  <Application>Microsoft Office PowerPoint</Application>
  <PresentationFormat>Widescreen</PresentationFormat>
  <Paragraphs>154</Paragraphs>
  <Slides>23</Slides>
  <Notes>0</Notes>
  <HiddenSlides>0</HiddenSlides>
  <MMClips>1</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Gallery</vt:lpstr>
      <vt:lpstr>Circuit</vt:lpstr>
      <vt:lpstr>PowerPoint Presentation</vt:lpstr>
      <vt:lpstr> Presentation On  </vt:lpstr>
      <vt:lpstr>PowerPoint Presentation</vt:lpstr>
      <vt:lpstr>PowerPoint Presentation</vt:lpstr>
      <vt:lpstr>Purpose: </vt:lpstr>
      <vt:lpstr>Introduction : </vt:lpstr>
      <vt:lpstr>How to recharge a LEAD ACID BATTERY : </vt:lpstr>
      <vt:lpstr>Components of Lead Acid Battery Charger Circuit : </vt:lpstr>
      <vt:lpstr>Component Description:</vt:lpstr>
      <vt:lpstr>Resistor:</vt:lpstr>
      <vt:lpstr>Diodes: </vt:lpstr>
      <vt:lpstr>LED: </vt:lpstr>
      <vt:lpstr>Circuit diagram(Simulation : </vt:lpstr>
      <vt:lpstr>Circuit explanation:</vt:lpstr>
      <vt:lpstr>PowerPoint Presentation</vt:lpstr>
      <vt:lpstr>PowerPoint Presentation</vt:lpstr>
      <vt:lpstr>PowerPoint Presentation</vt:lpstr>
      <vt:lpstr>Cost Analysis:</vt:lpstr>
      <vt:lpstr>Advantages :</vt:lpstr>
      <vt:lpstr>Disadvantages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SAMIN</dc:creator>
  <cp:lastModifiedBy>Mahmud Hasan</cp:lastModifiedBy>
  <cp:revision>20</cp:revision>
  <dcterms:created xsi:type="dcterms:W3CDTF">2022-08-09T15:41:08Z</dcterms:created>
  <dcterms:modified xsi:type="dcterms:W3CDTF">2022-08-10T03:44:47Z</dcterms:modified>
</cp:coreProperties>
</file>